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49708" autoAdjust="0"/>
  </p:normalViewPr>
  <p:slideViewPr>
    <p:cSldViewPr>
      <p:cViewPr varScale="1">
        <p:scale>
          <a:sx n="55" d="100"/>
          <a:sy n="55" d="100"/>
        </p:scale>
        <p:origin x="-26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7BC90964-8B1C-4DBB-82D1-D8B7B1660759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AC2B204-8594-437F-9CA5-49FD6F3A5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62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2B204-8594-437F-9CA5-49FD6F3A5C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42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982" indent="-174982">
              <a:buFont typeface="Arial" pitchFamily="34" charset="0"/>
              <a:buChar char="•"/>
            </a:pPr>
            <a:r>
              <a:rPr lang="en-US" dirty="0" smtClean="0"/>
              <a:t>Gender</a:t>
            </a:r>
          </a:p>
          <a:p>
            <a:pPr marL="641600" lvl="1" indent="-174982">
              <a:buFont typeface="Arial" pitchFamily="34" charset="0"/>
              <a:buChar char="•"/>
            </a:pPr>
            <a:r>
              <a:rPr lang="en-US" dirty="0" smtClean="0"/>
              <a:t>Take out</a:t>
            </a:r>
            <a:r>
              <a:rPr lang="en-US" baseline="0" dirty="0" smtClean="0"/>
              <a:t> a sheet of paper and list as many as you can:</a:t>
            </a:r>
            <a:endParaRPr lang="en-US" dirty="0" smtClean="0"/>
          </a:p>
          <a:p>
            <a:pPr marL="1108219" lvl="2" indent="-174982">
              <a:buFont typeface="Arial" pitchFamily="34" charset="0"/>
              <a:buChar char="•"/>
            </a:pPr>
            <a:r>
              <a:rPr lang="en-US" dirty="0" smtClean="0"/>
              <a:t>Name famous male models</a:t>
            </a:r>
          </a:p>
          <a:p>
            <a:pPr marL="1108219" lvl="2" indent="-174982">
              <a:buFont typeface="Arial" pitchFamily="34" charset="0"/>
              <a:buChar char="•"/>
            </a:pPr>
            <a:r>
              <a:rPr lang="en-US" dirty="0" smtClean="0"/>
              <a:t>Name famous female</a:t>
            </a:r>
            <a:r>
              <a:rPr lang="en-US" baseline="0" dirty="0" smtClean="0"/>
              <a:t> models</a:t>
            </a:r>
          </a:p>
          <a:p>
            <a:pPr marL="641600" lvl="1" indent="-174982">
              <a:buFont typeface="Arial" pitchFamily="34" charset="0"/>
              <a:buChar char="•"/>
            </a:pPr>
            <a:r>
              <a:rPr lang="en-US" baseline="0" dirty="0" smtClean="0"/>
              <a:t>Pay inequality</a:t>
            </a:r>
          </a:p>
          <a:p>
            <a:pPr marL="1108219" lvl="2" indent="-174982">
              <a:buFont typeface="Arial" pitchFamily="34" charset="0"/>
              <a:buChar char="•"/>
            </a:pPr>
            <a:r>
              <a:rPr lang="en-US" baseline="0" dirty="0" smtClean="0"/>
              <a:t>Female models 2-3 times more than male models even in the same advertisement and both are unknowns</a:t>
            </a:r>
          </a:p>
          <a:p>
            <a:pPr marL="1574837" lvl="3" indent="-174982">
              <a:buFont typeface="Arial" pitchFamily="34" charset="0"/>
              <a:buChar char="•"/>
            </a:pPr>
            <a:r>
              <a:rPr lang="en-US" baseline="0" dirty="0" smtClean="0"/>
              <a:t>Why?</a:t>
            </a:r>
          </a:p>
          <a:p>
            <a:pPr marL="1574837" lvl="3" indent="-174982">
              <a:buFont typeface="Arial" pitchFamily="34" charset="0"/>
              <a:buChar char="•"/>
            </a:pPr>
            <a:r>
              <a:rPr lang="en-US" baseline="0" dirty="0" smtClean="0"/>
              <a:t>What other careers are women paid more?</a:t>
            </a:r>
          </a:p>
          <a:p>
            <a:pPr marL="2041455" lvl="4" indent="-174982">
              <a:buFont typeface="Arial" pitchFamily="34" charset="0"/>
              <a:buChar char="•"/>
            </a:pPr>
            <a:r>
              <a:rPr lang="en-US" baseline="0" dirty="0" smtClean="0"/>
              <a:t>Stripping, prostitution, porn acting</a:t>
            </a:r>
          </a:p>
          <a:p>
            <a:pPr marL="2498655" lvl="5" indent="-174982">
              <a:buFont typeface="Arial" pitchFamily="34" charset="0"/>
              <a:buChar char="•"/>
            </a:pPr>
            <a:r>
              <a:rPr lang="en-US" baseline="0" dirty="0" smtClean="0"/>
              <a:t>Mears (2011) argues that “jobs that require a good deal of body display but not much recognized talent: stripping (as opposed to ballet dancing), porn acting (as opposed to stage and film acting), and prostitution—[are] all fields in which women can expect to be paid more than men” (p. 247). </a:t>
            </a:r>
          </a:p>
          <a:p>
            <a:pPr marL="2041455" lvl="4" indent="-174982">
              <a:buFont typeface="Arial" pitchFamily="34" charset="0"/>
              <a:buChar char="•"/>
            </a:pPr>
            <a:r>
              <a:rPr lang="en-US" baseline="0" dirty="0" smtClean="0"/>
              <a:t>Why? What do these jobs have in common?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2B204-8594-437F-9CA5-49FD6F3A5C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30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982" indent="-174982">
              <a:buFont typeface="Arial" pitchFamily="34" charset="0"/>
              <a:buChar char="•"/>
            </a:pPr>
            <a:r>
              <a:rPr lang="en-US" dirty="0" smtClean="0"/>
              <a:t>Race?</a:t>
            </a:r>
          </a:p>
          <a:p>
            <a:pPr marL="641600" lvl="1" indent="-174982">
              <a:buFont typeface="Arial" pitchFamily="34" charset="0"/>
              <a:buChar char="•"/>
            </a:pPr>
            <a:r>
              <a:rPr lang="en-US" dirty="0" smtClean="0"/>
              <a:t>How many famous Black</a:t>
            </a:r>
            <a:r>
              <a:rPr lang="en-US" baseline="0" dirty="0" smtClean="0"/>
              <a:t> fashion models can you name?</a:t>
            </a:r>
          </a:p>
          <a:p>
            <a:pPr marL="641600" lvl="1" indent="-174982">
              <a:buFont typeface="Arial" pitchFamily="34" charset="0"/>
              <a:buChar char="•"/>
            </a:pPr>
            <a:r>
              <a:rPr lang="en-US" baseline="0" dirty="0" smtClean="0"/>
              <a:t>What about Asian fashion models?</a:t>
            </a:r>
          </a:p>
          <a:p>
            <a:pPr marL="641600" lvl="1" indent="-174982">
              <a:buFont typeface="Arial" pitchFamily="34" charset="0"/>
              <a:buChar char="•"/>
            </a:pPr>
            <a:r>
              <a:rPr lang="en-US" baseline="0" dirty="0" smtClean="0"/>
              <a:t>What about Latino fashion models?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2B204-8594-437F-9CA5-49FD6F3A5C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5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982" indent="-174982">
              <a:buFont typeface="Arial" pitchFamily="34" charset="0"/>
              <a:buChar char="•"/>
            </a:pPr>
            <a:r>
              <a:rPr lang="en-US" dirty="0" smtClean="0"/>
              <a:t>Age</a:t>
            </a:r>
          </a:p>
          <a:p>
            <a:pPr marL="641600" lvl="1" indent="-174982">
              <a:buFont typeface="Arial" pitchFamily="34" charset="0"/>
              <a:buChar char="•"/>
            </a:pPr>
            <a:r>
              <a:rPr lang="en-US" dirty="0" smtClean="0"/>
              <a:t>Women’s careers last from age 13-23 roughly</a:t>
            </a:r>
          </a:p>
          <a:p>
            <a:pPr marL="641600" lvl="1" indent="-174982">
              <a:buFont typeface="Arial" pitchFamily="34" charset="0"/>
              <a:buChar char="•"/>
            </a:pPr>
            <a:r>
              <a:rPr lang="en-US" dirty="0" smtClean="0"/>
              <a:t>Men’s careers might not begin until after college and can last 20 years</a:t>
            </a:r>
          </a:p>
          <a:p>
            <a:pPr marL="641600" lvl="1" indent="-174982">
              <a:buFont typeface="Arial" pitchFamily="34" charset="0"/>
              <a:buChar char="•"/>
            </a:pPr>
            <a:r>
              <a:rPr lang="en-US" dirty="0" smtClean="0"/>
              <a:t>Kate Moss ad campaign from the 1990s (classic</a:t>
            </a:r>
            <a:r>
              <a:rPr lang="en-US" baseline="0" dirty="0" smtClean="0"/>
              <a:t> Calvin Klein ad)</a:t>
            </a:r>
            <a:r>
              <a:rPr lang="en-US" dirty="0" smtClean="0"/>
              <a:t>. She was born in 1974. (her </a:t>
            </a:r>
            <a:r>
              <a:rPr lang="en-US" dirty="0" smtClean="0"/>
              <a:t>long modeling career </a:t>
            </a:r>
            <a:r>
              <a:rPr lang="en-US" dirty="0" smtClean="0"/>
              <a:t>is the exception)</a:t>
            </a:r>
          </a:p>
          <a:p>
            <a:pPr marL="1098800" lvl="2" indent="-174982">
              <a:buFont typeface="Arial" pitchFamily="34" charset="0"/>
              <a:buChar char="•"/>
            </a:pPr>
            <a:r>
              <a:rPr lang="en-US" dirty="0" smtClean="0"/>
              <a:t>Model first, celebrity second</a:t>
            </a:r>
          </a:p>
          <a:p>
            <a:pPr marL="641600" lvl="1" indent="-174982">
              <a:buFont typeface="Arial" pitchFamily="34" charset="0"/>
              <a:buChar char="•"/>
            </a:pPr>
            <a:r>
              <a:rPr lang="en-US" dirty="0" smtClean="0"/>
              <a:t>David </a:t>
            </a:r>
            <a:r>
              <a:rPr lang="en-US" dirty="0" err="1" smtClean="0"/>
              <a:t>Beckam</a:t>
            </a:r>
            <a:r>
              <a:rPr lang="en-US" dirty="0" smtClean="0"/>
              <a:t> ad campaign from the 2010s. He was born in 1975.</a:t>
            </a:r>
          </a:p>
          <a:p>
            <a:pPr marL="1098800" lvl="2" indent="-174982">
              <a:buFont typeface="Arial" pitchFamily="34" charset="0"/>
              <a:buChar char="•"/>
            </a:pPr>
            <a:r>
              <a:rPr lang="en-US" dirty="0" smtClean="0"/>
              <a:t>Athlete first, celebrity second, then model</a:t>
            </a:r>
          </a:p>
          <a:p>
            <a:pPr marL="641600" lvl="1" indent="-174982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2B204-8594-437F-9CA5-49FD6F3A5C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48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982" indent="-174982">
              <a:buFont typeface="Arial" pitchFamily="34" charset="0"/>
              <a:buChar char="•"/>
            </a:pPr>
            <a:r>
              <a:rPr lang="en-US" baseline="0" dirty="0" smtClean="0"/>
              <a:t>What makes a model successful? Why do some succeed while others fail?</a:t>
            </a:r>
          </a:p>
          <a:p>
            <a:pPr marL="174982" indent="-174982">
              <a:buFont typeface="Arial" pitchFamily="34" charset="0"/>
              <a:buChar char="•"/>
            </a:pPr>
            <a:r>
              <a:rPr lang="en-US" baseline="0" dirty="0" smtClean="0"/>
              <a:t>According to </a:t>
            </a:r>
            <a:r>
              <a:rPr lang="en-US" baseline="0" dirty="0" err="1" smtClean="0"/>
              <a:t>Mear’s</a:t>
            </a:r>
            <a:r>
              <a:rPr lang="en-US" baseline="0" dirty="0" smtClean="0"/>
              <a:t> (2011) what matters includes:</a:t>
            </a:r>
            <a:endParaRPr lang="en-US" baseline="0" dirty="0" smtClean="0"/>
          </a:p>
          <a:p>
            <a:pPr marL="641600" lvl="1" indent="-174982">
              <a:buFont typeface="Arial" pitchFamily="34" charset="0"/>
              <a:buChar char="•"/>
            </a:pPr>
            <a:r>
              <a:rPr lang="en-US" baseline="0" dirty="0" smtClean="0"/>
              <a:t>Model’s aesthetic labor</a:t>
            </a:r>
          </a:p>
          <a:p>
            <a:pPr marL="1098800" lvl="2" indent="-174982">
              <a:buFont typeface="Arial" pitchFamily="34" charset="0"/>
              <a:buChar char="•"/>
            </a:pPr>
            <a:r>
              <a:rPr lang="en-US" baseline="0" dirty="0" smtClean="0"/>
              <a:t>Aesthetic labor describes the labor performed in industries where employees are hired due to their personality and appearance (Mears 2011:74).</a:t>
            </a:r>
          </a:p>
          <a:p>
            <a:pPr marL="1098800" lvl="2" indent="-174982">
              <a:buFont typeface="Arial" pitchFamily="34" charset="0"/>
              <a:buChar char="•"/>
            </a:pPr>
            <a:r>
              <a:rPr lang="en-US" baseline="0" dirty="0" smtClean="0"/>
              <a:t>Entertainment and service industry jobs often expect aesthetic labor.</a:t>
            </a:r>
          </a:p>
          <a:p>
            <a:pPr marL="641600" lvl="1" indent="-174982">
              <a:buFont typeface="Arial" pitchFamily="34" charset="0"/>
              <a:buChar char="•"/>
            </a:pPr>
            <a:r>
              <a:rPr lang="en-US" baseline="0" dirty="0" smtClean="0"/>
              <a:t>Booker’s promotion</a:t>
            </a:r>
          </a:p>
          <a:p>
            <a:pPr marL="1098800" lvl="2" indent="-174982">
              <a:buFont typeface="Arial" pitchFamily="34" charset="0"/>
              <a:buChar char="•"/>
            </a:pPr>
            <a:r>
              <a:rPr lang="en-US" baseline="0" dirty="0" smtClean="0"/>
              <a:t>Bookers work for the modeling agency, sends models out to casting calls. How well they promote their clients, impacts a model’s ability to find work as a model.</a:t>
            </a:r>
          </a:p>
          <a:p>
            <a:pPr marL="641600" lvl="1" indent="-174982">
              <a:buFont typeface="Arial" pitchFamily="34" charset="0"/>
              <a:buChar char="•"/>
            </a:pPr>
            <a:r>
              <a:rPr lang="en-US" baseline="0" dirty="0" smtClean="0"/>
              <a:t>Client’s preference</a:t>
            </a:r>
          </a:p>
          <a:p>
            <a:pPr marL="1098800" lvl="2" indent="-174982">
              <a:buFont typeface="Arial" pitchFamily="34" charset="0"/>
              <a:buChar char="•"/>
            </a:pPr>
            <a:r>
              <a:rPr lang="en-US" baseline="0" dirty="0" smtClean="0"/>
              <a:t>It is often difficult to know what “look” a client (e.g., a catalog or a magazine) desires. </a:t>
            </a:r>
          </a:p>
          <a:p>
            <a:pPr marL="641600" lvl="1" indent="-174982">
              <a:buFont typeface="Arial" pitchFamily="34" charset="0"/>
              <a:buChar char="•"/>
            </a:pPr>
            <a:r>
              <a:rPr lang="en-US" baseline="0" dirty="0" smtClean="0"/>
              <a:t>All within the right set of cultural conditions</a:t>
            </a:r>
          </a:p>
          <a:p>
            <a:pPr marL="1098800" lvl="2" indent="-174982">
              <a:buFont typeface="Arial" pitchFamily="34" charset="0"/>
              <a:buChar char="•"/>
            </a:pPr>
            <a:r>
              <a:rPr lang="en-US" baseline="0" dirty="0" smtClean="0"/>
              <a:t>The “look” of a particular model is a desired “look” among clients at that particular moment in time. </a:t>
            </a:r>
          </a:p>
          <a:p>
            <a:pPr marL="641600" lvl="1" indent="-174982">
              <a:buFont typeface="Arial" pitchFamily="34" charset="0"/>
              <a:buChar char="•"/>
            </a:pPr>
            <a:r>
              <a:rPr lang="en-US" baseline="0" dirty="0" smtClean="0"/>
              <a:t>The Matthew effect: the rich get richer/those already popular become more popular</a:t>
            </a:r>
          </a:p>
          <a:p>
            <a:pPr marL="1098800" lvl="2" indent="-174982">
              <a:buFont typeface="Arial" pitchFamily="34" charset="0"/>
              <a:buChar char="•"/>
            </a:pPr>
            <a:r>
              <a:rPr lang="en-US" baseline="0" dirty="0" smtClean="0"/>
              <a:t>Those models who are known, tend to get more work. </a:t>
            </a:r>
          </a:p>
          <a:p>
            <a:pPr marL="174982" indent="-174982">
              <a:buFont typeface="Arial" pitchFamily="34" charset="0"/>
              <a:buChar char="•"/>
            </a:pPr>
            <a:r>
              <a:rPr lang="en-US" baseline="0" dirty="0" smtClean="0"/>
              <a:t>What is beauty?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2B204-8594-437F-9CA5-49FD6F3A5C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08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48C5537-0CF4-4FBB-BCB5-144ABF952415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83F77BA-C347-4C7C-A905-10F5915D4BB4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5537-0CF4-4FBB-BCB5-144ABF952415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7BA-C347-4C7C-A905-10F5915D4B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5537-0CF4-4FBB-BCB5-144ABF952415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7BA-C347-4C7C-A905-10F5915D4B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5537-0CF4-4FBB-BCB5-144ABF952415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7BA-C347-4C7C-A905-10F5915D4B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5537-0CF4-4FBB-BCB5-144ABF952415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7BA-C347-4C7C-A905-10F5915D4B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5537-0CF4-4FBB-BCB5-144ABF952415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7BA-C347-4C7C-A905-10F5915D4BB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5537-0CF4-4FBB-BCB5-144ABF952415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7BA-C347-4C7C-A905-10F5915D4B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5537-0CF4-4FBB-BCB5-144ABF952415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7BA-C347-4C7C-A905-10F5915D4B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5537-0CF4-4FBB-BCB5-144ABF952415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7BA-C347-4C7C-A905-10F5915D4B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5537-0CF4-4FBB-BCB5-144ABF952415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7BA-C347-4C7C-A905-10F5915D4BB4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5537-0CF4-4FBB-BCB5-144ABF952415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7BA-C347-4C7C-A905-10F5915D4B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48C5537-0CF4-4FBB-BCB5-144ABF952415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83F77BA-C347-4C7C-A905-10F5915D4B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insider.com/images-of-kate-moss-that-define-her-career-2012-11?op=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Sociological about Fashion?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Pricing Beauty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10684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instructor: </a:t>
            </a:r>
          </a:p>
          <a:p>
            <a:pPr lvl="1"/>
            <a:r>
              <a:rPr lang="en-US" dirty="0" smtClean="0"/>
              <a:t>Ideally, find an image that includes both a man and a </a:t>
            </a:r>
            <a:r>
              <a:rPr lang="en-US" dirty="0" smtClean="0"/>
              <a:t>woman</a:t>
            </a:r>
          </a:p>
          <a:p>
            <a:pPr lvl="1"/>
            <a:r>
              <a:rPr lang="en-US" dirty="0" smtClean="0"/>
              <a:t>Example can be found at:</a:t>
            </a:r>
          </a:p>
          <a:p>
            <a:pPr lvl="2"/>
            <a:r>
              <a:rPr lang="en-US" dirty="0"/>
              <a:t>http://www.vogue.com/magazine/article/modern-times-michael-fassbender-and-natalia-vodianova/#/magazine-gallery/modern-times/1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298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the instructor: </a:t>
            </a:r>
          </a:p>
          <a:p>
            <a:pPr lvl="1"/>
            <a:r>
              <a:rPr lang="en-US" dirty="0" smtClean="0"/>
              <a:t>Sociology Images regularly has images of white models surrounded by people of color (as background decoration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Examples can be found at:</a:t>
            </a:r>
          </a:p>
          <a:p>
            <a:pPr marL="971550" lvl="2" indent="-171450"/>
            <a:r>
              <a:rPr lang="en-US" dirty="0"/>
              <a:t>http://thesocietypages.org/socimages/2008/07/04/african-people-as-props-for-white-femininity/</a:t>
            </a:r>
          </a:p>
          <a:p>
            <a:pPr marL="971550" lvl="2" indent="-171450"/>
            <a:r>
              <a:rPr lang="en-US" dirty="0"/>
              <a:t>http://thesocietypages.org/socimages/2011/04/24/exoticizing-indian-in-vogue-uk/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68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the instructor:</a:t>
            </a:r>
          </a:p>
          <a:p>
            <a:pPr lvl="1"/>
            <a:r>
              <a:rPr lang="en-US" dirty="0" smtClean="0"/>
              <a:t>Ideal examples would include Kate Moss and David </a:t>
            </a:r>
            <a:r>
              <a:rPr lang="en-US" dirty="0" err="1" smtClean="0"/>
              <a:t>Beckam</a:t>
            </a:r>
            <a:endParaRPr lang="en-US" dirty="0"/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www.businessinsider.com/images-of-kate-moss-that-define-her-career-2012-11?op=1</a:t>
            </a:r>
            <a:endParaRPr lang="en-US" dirty="0" smtClean="0"/>
          </a:p>
          <a:p>
            <a:pPr lvl="2"/>
            <a:r>
              <a:rPr lang="en-US" dirty="0"/>
              <a:t>http://www.tqsmagazine.co.uk/top-5-iconic-underwear-advertising-campaigns-of-all-time/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4337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Makes a Model Successful?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Model’s aesthetic labor</a:t>
            </a:r>
          </a:p>
          <a:p>
            <a:r>
              <a:rPr lang="en-US" dirty="0" smtClean="0"/>
              <a:t>Booker’s promotion</a:t>
            </a:r>
          </a:p>
          <a:p>
            <a:r>
              <a:rPr lang="en-US" dirty="0" smtClean="0"/>
              <a:t>Client’s preference</a:t>
            </a:r>
          </a:p>
          <a:p>
            <a:r>
              <a:rPr lang="en-US" dirty="0" smtClean="0"/>
              <a:t>All within the right set of cultural conditions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729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L_Resource_File" ma:contentTypeID="0x0101040018ADCB83BA1CB1468CA74F1A4F994F8800D0B05707F183834F9C4244F2CB05CEAB" ma:contentTypeVersion="1" ma:contentTypeDescription="" ma:contentTypeScope="" ma:versionID="aeb5d543393732ad77060013a53c894d">
  <xsd:schema xmlns:xsd="http://www.w3.org/2001/XMLSchema" xmlns:p="http://schemas.microsoft.com/office/2006/metadata/properties" xmlns:ns2="6cc342f0-9f2f-4d07-994a-ac9e4d6334b9" targetNamespace="http://schemas.microsoft.com/office/2006/metadata/properties" ma:root="true" ma:fieldsID="8a2938545fd74b2dd117b4f8146d38da" ns2:_="">
    <xsd:import namespace="6cc342f0-9f2f-4d07-994a-ac9e4d6334b9"/>
    <xsd:element name="properties">
      <xsd:complexType>
        <xsd:sequence>
          <xsd:element name="documentManagement">
            <xsd:complexType>
              <xsd:all>
                <xsd:element ref="ns2:Resource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cc342f0-9f2f-4d07-994a-ac9e4d6334b9" elementFormDefault="qualified">
    <xsd:import namespace="http://schemas.microsoft.com/office/2006/documentManagement/types"/>
    <xsd:element name="ResourceID" ma:index="8" nillable="true" ma:displayName="ResourceID" ma:list="3a77697e-a97d-4d6e-b1ce-e598bf63a369" ma:internalName="ResourceID0" ma:showField="ID" ma:web="6cc342f0-9f2f-4d07-994a-ac9e4d6334b9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ResourceID xmlns="6cc342f0-9f2f-4d07-994a-ac9e4d6334b9" xsi:nil="true"/>
  </documentManagement>
</p:properties>
</file>

<file path=customXml/itemProps1.xml><?xml version="1.0" encoding="utf-8"?>
<ds:datastoreItem xmlns:ds="http://schemas.openxmlformats.org/officeDocument/2006/customXml" ds:itemID="{CEAC32C3-5841-450D-9D39-2E017CB6F61C}"/>
</file>

<file path=customXml/itemProps2.xml><?xml version="1.0" encoding="utf-8"?>
<ds:datastoreItem xmlns:ds="http://schemas.openxmlformats.org/officeDocument/2006/customXml" ds:itemID="{E6071871-5522-4621-80B8-5DC5CB268730}"/>
</file>

<file path=customXml/itemProps3.xml><?xml version="1.0" encoding="utf-8"?>
<ds:datastoreItem xmlns:ds="http://schemas.openxmlformats.org/officeDocument/2006/customXml" ds:itemID="{F9C88AFF-0817-4225-A7CF-E3C08C764A68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235</TotalTime>
  <Words>534</Words>
  <Application>Microsoft Office PowerPoint</Application>
  <PresentationFormat>On-screen Show (4:3)</PresentationFormat>
  <Paragraphs>65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What is Sociological about Fashion?</vt:lpstr>
      <vt:lpstr>Gender</vt:lpstr>
      <vt:lpstr>Race</vt:lpstr>
      <vt:lpstr>Age</vt:lpstr>
      <vt:lpstr>What Makes a Model Successful?</vt:lpstr>
    </vt:vector>
  </TitlesOfParts>
  <Company>Lake Land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Medley-Rath</dc:creator>
  <cp:lastModifiedBy>Stephanie Medley-Rath</cp:lastModifiedBy>
  <cp:revision>11</cp:revision>
  <cp:lastPrinted>2013-01-04T20:32:48Z</cp:lastPrinted>
  <dcterms:created xsi:type="dcterms:W3CDTF">2012-08-22T16:57:47Z</dcterms:created>
  <dcterms:modified xsi:type="dcterms:W3CDTF">2013-03-12T14:32:19Z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0x0101040018ADCB83BA1CB1468CA74F1A4F994F8800D0B05707F183834F9C4244F2CB05CEAB</vt:lpwstr>
  </property>
  <property fmtid="{D5CDD505-2E9C-101B-9397-08002B2CF9AE}" pid="3" name="ResourceID">
    <vt:lpwstr>12696</vt:lpwstr>
  </property>
</Properties>
</file>