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Default Extension="rels" ContentType="application/vnd.openxmlformats-package.relationship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Default Extension="jpeg" ContentType="image/jpeg"/>
  <Override PartName="/ppt/slides/slide1.xml" ContentType="application/vnd.openxmlformats-officedocument.presentationml.slide+xml"/>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35213" autoAdjust="0"/>
  </p:normalViewPr>
  <p:slideViewPr>
    <p:cSldViewPr snapToGrid="0">
      <p:cViewPr varScale="1">
        <p:scale>
          <a:sx n="41" d="100"/>
          <a:sy n="41" d="100"/>
        </p:scale>
        <p:origin x="3216" y="42"/>
      </p:cViewPr>
      <p:guideLst/>
    </p:cSldViewPr>
  </p:slideViewPr>
  <p:notesTextViewPr>
    <p:cViewPr>
      <p:scale>
        <a:sx n="1" d="1"/>
        <a:sy n="1" d="1"/>
      </p:scale>
      <p:origin x="0" y="0"/>
    </p:cViewPr>
  </p:notesTextViewPr>
  <p:notesViewPr>
    <p:cSldViewPr snapToGrid="0">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ED639C-8465-42AA-9075-EEBFDD23604E}" type="datetimeFigureOut">
              <a:rPr lang="en-US" smtClean="0"/>
              <a:t>8/19/2015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674931-CB2E-4466-ABE7-B95B6DA07E8A}" type="slidenum">
              <a:rPr lang="en-US" smtClean="0"/>
              <a:t>‹#›</a:t>
            </a:fld>
            <a:endParaRPr lang="en-US"/>
          </a:p>
        </p:txBody>
      </p:sp>
    </p:spTree>
    <p:extLst>
      <p:ext uri="{BB962C8B-B14F-4D97-AF65-F5344CB8AC3E}">
        <p14:creationId xmlns:p14="http://schemas.microsoft.com/office/powerpoint/2010/main" val="4258831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popvssoda.com/"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s://www.sodastreamusa.com/" TargetMode="External"/><Relationship Id="rId13" Type="http://schemas.openxmlformats.org/officeDocument/2006/relationships/hyperlink" Target="http://www.mayoclinic.org/healthy-lifestyle/nutrition-and-healthy-eating/in-depth/artificial-sweeteners/art-20046936" TargetMode="External"/><Relationship Id="rId3" Type="http://schemas.openxmlformats.org/officeDocument/2006/relationships/hyperlink" Target="http://www.thecoca-colacompany.com/heritage/recipes.html" TargetMode="External"/><Relationship Id="rId7" Type="http://schemas.openxmlformats.org/officeDocument/2006/relationships/hyperlink" Target="http://www.coca-colafreestyle.com/home/" TargetMode="External"/><Relationship Id="rId12" Type="http://schemas.openxmlformats.org/officeDocument/2006/relationships/hyperlink" Target="http://www.huffingtonpost.com/jennifer-grayson/eco-etiquette-how-bad-for_b_492743.html"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buy.shareacoke.com/" TargetMode="External"/><Relationship Id="rId11" Type="http://schemas.openxmlformats.org/officeDocument/2006/relationships/hyperlink" Target="http://www.ncbi.nlm.nih.gov/pmc/articles/PMC1829363" TargetMode="External"/><Relationship Id="rId5" Type="http://schemas.openxmlformats.org/officeDocument/2006/relationships/hyperlink" Target="http://cleanmyspace.com/7-things-you-didnt-know-you-could-clean-with-cola/" TargetMode="External"/><Relationship Id="rId10" Type="http://schemas.openxmlformats.org/officeDocument/2006/relationships/hyperlink" Target="http://www.olympic.org/sponsors/coca-cola" TargetMode="External"/><Relationship Id="rId4" Type="http://schemas.openxmlformats.org/officeDocument/2006/relationships/hyperlink" Target="http://www.howtocleananything.com/general-cleaning-tips/coca-cola-for-cleaning/" TargetMode="External"/><Relationship Id="rId9" Type="http://schemas.openxmlformats.org/officeDocument/2006/relationships/hyperlink" Target="http://www.nytimes.com/2014/05/16/business/coke-and-mcdonalds-working-hand-in-hand-since-1955.html" TargetMode="External"/><Relationship Id="rId14" Type="http://schemas.openxmlformats.org/officeDocument/2006/relationships/hyperlink" Target="http://www.nydailynews.com/life-style/eats/tiny-coke-pepsi-cans-money-soda-makers-article-1.2076241" TargetMode="Externa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www.wsj.com/articles/SB123483638138996305" TargetMode="External"/><Relationship Id="rId3" Type="http://schemas.openxmlformats.org/officeDocument/2006/relationships/hyperlink" Target="http://www.latintimes.com/mexican-coke-switching-corn-syrup-cane-sugar-4-reasons-why-shift-terrible-132544" TargetMode="External"/><Relationship Id="rId7" Type="http://schemas.openxmlformats.org/officeDocument/2006/relationships/hyperlink" Target="http://www.bloomberg.com/news/articles/2014-10-08/farmers-fight-coca-cola-as-india-s-groundwater-dries-up"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www.pbs.org/newshour/bb/asia/july-dec08/waterwars_11-17.html" TargetMode="External"/><Relationship Id="rId5" Type="http://schemas.openxmlformats.org/officeDocument/2006/relationships/hyperlink" Target="http://www.nationmaster.com/country-info/stats/Lifestyle/Food-and-drink/Soft-drink/Consumption" TargetMode="External"/><Relationship Id="rId10" Type="http://schemas.openxmlformats.org/officeDocument/2006/relationships/hyperlink" Target="http://money.cnn.com/2015/05/26/news/companies/california-bottled-water-drought/" TargetMode="External"/><Relationship Id="rId4" Type="http://schemas.openxmlformats.org/officeDocument/2006/relationships/hyperlink" Target="http://www.smithsonianmag.com/arts-culture/why-dont-other-countries-use-ice-cubes-50361097/?no-ist" TargetMode="External"/><Relationship Id="rId9" Type="http://schemas.openxmlformats.org/officeDocument/2006/relationships/hyperlink" Target="http://www.nestle.com/aboutus/ask-nestle/answers/is-nestle-contributing-to-water-scarcity-in-california" TargetMode="Externa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www.coca-colacompany.com/holidays/the-true-history-of-the-modern-day-santa-claus" TargetMode="External"/><Relationship Id="rId3" Type="http://schemas.openxmlformats.org/officeDocument/2006/relationships/hyperlink" Target="http://www.worldofcoca-cola.com/about-us/coca-cola-history/" TargetMode="External"/><Relationship Id="rId7" Type="http://schemas.openxmlformats.org/officeDocument/2006/relationships/hyperlink" Target="http://www.snopes.com/holidays/christmas/santa/cocacola.asp"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www.nbcnews.com/id/7209828/ns/us_news/t/it-seemed-good-idea-time/#.VaZKLvlVhBc" TargetMode="External"/><Relationship Id="rId5" Type="http://schemas.openxmlformats.org/officeDocument/2006/relationships/hyperlink" Target="http://www.coca-colacompany.com/history/the-real-story-of-new-coke" TargetMode="External"/><Relationship Id="rId10" Type="http://schemas.openxmlformats.org/officeDocument/2006/relationships/hyperlink" Target="http://www.independent.co.uk/life-style/health-and-families/health-news/is-sugar-the-new-evil-arguments-for-and-against-the-grain-9171543.html" TargetMode="External"/><Relationship Id="rId4" Type="http://schemas.openxmlformats.org/officeDocument/2006/relationships/hyperlink" Target="http://www.theatlantic.com/health/archive/2013/01/why-we-took-cocaine-out-of-soda/272694/" TargetMode="External"/><Relationship Id="rId9" Type="http://schemas.openxmlformats.org/officeDocument/2006/relationships/hyperlink" Target="http://www.salon.com/2014/02/25/sugar_is_killing_us_and_it_doesnt_take_much_to_destroy_your_body_partner/"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indent="0">
              <a:buFont typeface="+mj-lt"/>
              <a:buNone/>
            </a:pPr>
            <a:r>
              <a:rPr lang="en-US" sz="1200" kern="1200" dirty="0" smtClean="0">
                <a:solidFill>
                  <a:schemeClr val="tx1"/>
                </a:solidFill>
                <a:effectLst/>
                <a:latin typeface="+mn-lt"/>
                <a:ea typeface="+mn-ea"/>
                <a:cs typeface="+mn-cs"/>
              </a:rPr>
              <a:t>Hold up the object (pass it around if you choose) while asking the following questions:</a:t>
            </a:r>
            <a:endParaRPr lang="en-US" sz="11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What is the object under consideration? </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Students usually need some prodding. They will say something like “it’s a Coke.” Ask them, is that the only thing this is? </a:t>
            </a:r>
            <a:endParaRPr lang="en-US" sz="11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How would you describe it in detail? </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Students will usually say it is a drink. I encourage them to think about the ingredients and the packaging as we move through this question. I might start reading the ingredients list to get them thinking beyond “it is a drink.” </a:t>
            </a:r>
            <a:endParaRPr lang="en-US" sz="11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What do you call it? How is it referred to?</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If no one responds. I tell them what I call it: either a coke or soda. I ask them if they call it a soda, pop, coke, or something else. With this question, I show students the website for </a:t>
            </a:r>
            <a:r>
              <a:rPr lang="en-US" sz="1200" u="sng" kern="1200" dirty="0" smtClean="0">
                <a:solidFill>
                  <a:schemeClr val="tx1"/>
                </a:solidFill>
                <a:effectLst/>
                <a:latin typeface="+mn-lt"/>
                <a:ea typeface="+mn-ea"/>
                <a:cs typeface="+mn-cs"/>
                <a:hlinkClick r:id="rId3"/>
              </a:rPr>
              <a:t>The Pop vs. Soda Page</a:t>
            </a:r>
            <a:r>
              <a:rPr lang="en-US" sz="1200"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I ask follow-up questions about the accuracy of the map. I explain that this map is not scientific, but is useful to see if our personal experiences line up at all with the map. I can refer back to this website and discussion when we discuss research methods in Module Two. </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The map helps students see differences within the United States and how our language usage is regional. I refer back to this discussion in Module Three when we discuss culture and how culture varies.</a:t>
            </a:r>
          </a:p>
        </p:txBody>
      </p:sp>
      <p:sp>
        <p:nvSpPr>
          <p:cNvPr id="4" name="Slide Number Placeholder 3"/>
          <p:cNvSpPr>
            <a:spLocks noGrp="1"/>
          </p:cNvSpPr>
          <p:nvPr>
            <p:ph type="sldNum" sz="quarter" idx="10"/>
          </p:nvPr>
        </p:nvSpPr>
        <p:spPr/>
        <p:txBody>
          <a:bodyPr/>
          <a:lstStyle/>
          <a:p>
            <a:fld id="{3215D61C-FDE2-40C0-AECE-74098583FD28}" type="slidenum">
              <a:rPr lang="en-US" smtClean="0"/>
              <a:pPr/>
              <a:t>2</a:t>
            </a:fld>
            <a:endParaRPr lang="en-US"/>
          </a:p>
        </p:txBody>
      </p:sp>
    </p:spTree>
    <p:extLst>
      <p:ext uri="{BB962C8B-B14F-4D97-AF65-F5344CB8AC3E}">
        <p14:creationId xmlns:p14="http://schemas.microsoft.com/office/powerpoint/2010/main" val="3050091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lvl="0" indent="-228600">
              <a:buFont typeface="+mj-lt"/>
              <a:buAutoNum type="arabicPeriod"/>
            </a:pPr>
            <a:r>
              <a:rPr lang="en-US" sz="1200" kern="1200" dirty="0" smtClean="0">
                <a:solidFill>
                  <a:schemeClr val="tx1"/>
                </a:solidFill>
                <a:effectLst/>
                <a:latin typeface="+mn-lt"/>
                <a:ea typeface="+mn-ea"/>
                <a:cs typeface="+mn-cs"/>
              </a:rPr>
              <a:t>How does this item relate to your personal life?</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As a drink:</a:t>
            </a:r>
            <a:r>
              <a:rPr lang="en-US" sz="1200" kern="1200" dirty="0" smtClean="0">
                <a:solidFill>
                  <a:schemeClr val="tx1"/>
                </a:solidFill>
                <a:effectLst/>
                <a:latin typeface="+mn-lt"/>
                <a:ea typeface="+mn-ea"/>
                <a:cs typeface="+mn-cs"/>
              </a:rPr>
              <a:t> Ask students when they drink it. With breakfast? As a snack? As a special treat? Ask students why they drink it. Did they grow up in a “coke-household”? Do they drink it for the caffeine? The taste? </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As a cooking ingredient:</a:t>
            </a:r>
            <a:r>
              <a:rPr lang="en-US" sz="1200" kern="1200" dirty="0" smtClean="0">
                <a:solidFill>
                  <a:schemeClr val="tx1"/>
                </a:solidFill>
                <a:effectLst/>
                <a:latin typeface="+mn-lt"/>
                <a:ea typeface="+mn-ea"/>
                <a:cs typeface="+mn-cs"/>
              </a:rPr>
              <a:t> Students are sometimes surprised that people cook with Coca-Cola. You might show students a website of </a:t>
            </a:r>
            <a:r>
              <a:rPr lang="en-US" sz="1200" u="sng" kern="1200" dirty="0" smtClean="0">
                <a:solidFill>
                  <a:schemeClr val="tx1"/>
                </a:solidFill>
                <a:effectLst/>
                <a:latin typeface="+mn-lt"/>
                <a:ea typeface="+mn-ea"/>
                <a:cs typeface="+mn-cs"/>
                <a:hlinkClick r:id="rId3"/>
              </a:rPr>
              <a:t>Coca-Cola recipes</a:t>
            </a:r>
            <a:r>
              <a:rPr lang="en-US" sz="1200" kern="1200" dirty="0" smtClean="0">
                <a:solidFill>
                  <a:schemeClr val="tx1"/>
                </a:solidFill>
                <a:effectLst/>
                <a:latin typeface="+mn-lt"/>
                <a:ea typeface="+mn-ea"/>
                <a:cs typeface="+mn-cs"/>
              </a:rPr>
              <a:t> to give students a visual of the range of recipes available. </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As a household cleaner:</a:t>
            </a:r>
            <a:r>
              <a:rPr lang="en-US" sz="1200" kern="1200" dirty="0" smtClean="0">
                <a:solidFill>
                  <a:schemeClr val="tx1"/>
                </a:solidFill>
                <a:effectLst/>
                <a:latin typeface="+mn-lt"/>
                <a:ea typeface="+mn-ea"/>
                <a:cs typeface="+mn-cs"/>
              </a:rPr>
              <a:t> Most students are surprised that people can clean with Coca-Cola. There are a number of websites listing ways to clean with Coca-Cola (</a:t>
            </a:r>
            <a:r>
              <a:rPr lang="en-US" sz="1200" u="sng" kern="1200" dirty="0" smtClean="0">
                <a:solidFill>
                  <a:schemeClr val="tx1"/>
                </a:solidFill>
                <a:effectLst/>
                <a:latin typeface="+mn-lt"/>
                <a:ea typeface="+mn-ea"/>
                <a:cs typeface="+mn-cs"/>
                <a:hlinkClick r:id="rId4"/>
              </a:rPr>
              <a:t>example one</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5"/>
              </a:rPr>
              <a:t>example two</a:t>
            </a:r>
            <a:r>
              <a:rPr lang="en-US" sz="1200" kern="1200" dirty="0" smtClean="0">
                <a:solidFill>
                  <a:schemeClr val="tx1"/>
                </a:solidFill>
                <a:effectLst/>
                <a:latin typeface="+mn-lt"/>
                <a:ea typeface="+mn-ea"/>
                <a:cs typeface="+mn-cs"/>
              </a:rPr>
              <a:t>). I usually point out that Coca-Cola can be used to clean a toilet and the corrosion off of car batteries. </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As a cocktail or drink mixer:</a:t>
            </a:r>
            <a:r>
              <a:rPr lang="en-US" sz="1200" kern="1200" dirty="0" smtClean="0">
                <a:solidFill>
                  <a:schemeClr val="tx1"/>
                </a:solidFill>
                <a:effectLst/>
                <a:latin typeface="+mn-lt"/>
                <a:ea typeface="+mn-ea"/>
                <a:cs typeface="+mn-cs"/>
              </a:rPr>
              <a:t> I usually have a student who will mention that Coca-Cola can be used as a cocktail or drink mixer. If you teach Howard Becker’s (1953) “Becoming a Marihuana User,” you can refer back to this example during that discussion as it illustrates how people have to learn to drink alcohol.  </a:t>
            </a:r>
            <a:endParaRPr lang="en-US" sz="11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How does the object relate to other aspects of social life? How is it used?</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Is it an everyday beverage or a special treat? What types of social occasions can you expect to find Coca-Cola (e.g., restaurants, parties, cookouts)?</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Coca-Cola’s </a:t>
            </a:r>
            <a:r>
              <a:rPr lang="en-US" sz="1200" u="sng" kern="1200" dirty="0" smtClean="0">
                <a:solidFill>
                  <a:schemeClr val="tx1"/>
                </a:solidFill>
                <a:effectLst/>
                <a:latin typeface="+mn-lt"/>
                <a:ea typeface="+mn-ea"/>
                <a:cs typeface="+mn-cs"/>
                <a:hlinkClick r:id="rId6"/>
              </a:rPr>
              <a:t>Share a Coke campaign</a:t>
            </a:r>
            <a:r>
              <a:rPr lang="en-US" sz="1200" kern="1200" dirty="0" smtClean="0">
                <a:solidFill>
                  <a:schemeClr val="tx1"/>
                </a:solidFill>
                <a:effectLst/>
                <a:latin typeface="+mn-lt"/>
                <a:ea typeface="+mn-ea"/>
                <a:cs typeface="+mn-cs"/>
              </a:rPr>
              <a:t> really highlights the social side of the beverage. Ask students if they have shared a coke as the campaign promotes. What is their experience with the campaign? Is anyone excluded from participating due to their name (i.e., a less common name or an unusual spelling)? </a:t>
            </a:r>
            <a:endParaRPr lang="en-US" sz="11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How is it bought and sold? </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Packaging:</a:t>
            </a:r>
            <a:r>
              <a:rPr lang="en-US" sz="1200" kern="1200" dirty="0" smtClean="0">
                <a:solidFill>
                  <a:schemeClr val="tx1"/>
                </a:solidFill>
                <a:effectLst/>
                <a:latin typeface="+mn-lt"/>
                <a:ea typeface="+mn-ea"/>
                <a:cs typeface="+mn-cs"/>
              </a:rPr>
              <a:t> How is it packaged (e.g., cans, bottles (plastic and glass), fountain, </a:t>
            </a:r>
            <a:r>
              <a:rPr lang="en-US" sz="1200" u="sng" kern="1200" dirty="0" smtClean="0">
                <a:solidFill>
                  <a:schemeClr val="tx1"/>
                </a:solidFill>
                <a:effectLst/>
                <a:latin typeface="+mn-lt"/>
                <a:ea typeface="+mn-ea"/>
                <a:cs typeface="+mn-cs"/>
                <a:hlinkClick r:id="rId7"/>
              </a:rPr>
              <a:t>freestyle mixing machines</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8"/>
              </a:rPr>
              <a:t>Soda Streams</a:t>
            </a:r>
            <a:r>
              <a:rPr lang="en-US" sz="1200" u="sng" kern="1200" dirty="0" smtClean="0">
                <a:solidFill>
                  <a:schemeClr val="tx1"/>
                </a:solidFill>
                <a:effectLst/>
                <a:latin typeface="+mn-lt"/>
                <a:ea typeface="+mn-ea"/>
                <a:cs typeface="+mn-cs"/>
              </a:rPr>
              <a:t>)</a:t>
            </a:r>
            <a:r>
              <a:rPr lang="en-US" sz="1200" u="none" strike="noStrike" kern="1200" dirty="0" smtClean="0">
                <a:solidFill>
                  <a:schemeClr val="tx1"/>
                </a:solidFill>
                <a:effectLst/>
                <a:latin typeface="+mn-lt"/>
                <a:ea typeface="+mn-ea"/>
                <a:cs typeface="+mn-cs"/>
              </a:rPr>
              <a:t>?</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Different sizes:</a:t>
            </a:r>
            <a:r>
              <a:rPr lang="en-US" sz="1200" kern="1200" dirty="0" smtClean="0">
                <a:solidFill>
                  <a:schemeClr val="tx1"/>
                </a:solidFill>
                <a:effectLst/>
                <a:latin typeface="+mn-lt"/>
                <a:ea typeface="+mn-ea"/>
                <a:cs typeface="+mn-cs"/>
              </a:rPr>
              <a:t> What is a size of can? What about bottles? </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Different flavors and sweeteners: </a:t>
            </a:r>
            <a:r>
              <a:rPr lang="en-US" sz="1200" kern="1200" dirty="0" smtClean="0">
                <a:solidFill>
                  <a:schemeClr val="tx1"/>
                </a:solidFill>
                <a:effectLst/>
                <a:latin typeface="+mn-lt"/>
                <a:ea typeface="+mn-ea"/>
                <a:cs typeface="+mn-cs"/>
              </a:rPr>
              <a:t>What varieties exist (e.g., classic, diet coke, cherry coke, diet coke with lime, diet coke with Splenda, coke zero, caffeine free diet coke)?</a:t>
            </a:r>
            <a:endParaRPr lang="en-US" sz="11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Who buys and sells it?</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Who are the customers?: </a:t>
            </a:r>
            <a:r>
              <a:rPr lang="en-US" sz="1200" kern="1200" dirty="0" smtClean="0">
                <a:solidFill>
                  <a:schemeClr val="tx1"/>
                </a:solidFill>
                <a:effectLst/>
                <a:latin typeface="+mn-lt"/>
                <a:ea typeface="+mn-ea"/>
                <a:cs typeface="+mn-cs"/>
              </a:rPr>
              <a:t>Students might respond that they are the customers. You can also point out that </a:t>
            </a:r>
            <a:r>
              <a:rPr lang="en-US" sz="1200" u="sng" kern="1200" dirty="0" smtClean="0">
                <a:solidFill>
                  <a:schemeClr val="tx1"/>
                </a:solidFill>
                <a:effectLst/>
                <a:latin typeface="+mn-lt"/>
                <a:ea typeface="+mn-ea"/>
                <a:cs typeface="+mn-cs"/>
                <a:hlinkClick r:id="rId9"/>
              </a:rPr>
              <a:t>McDonald’s restaurant is Coca-Cola’s biggest customer</a:t>
            </a:r>
            <a:r>
              <a:rPr lang="en-US" sz="1200" kern="1200" dirty="0" smtClean="0">
                <a:solidFill>
                  <a:schemeClr val="tx1"/>
                </a:solidFill>
                <a:effectLst/>
                <a:latin typeface="+mn-lt"/>
                <a:ea typeface="+mn-ea"/>
                <a:cs typeface="+mn-cs"/>
              </a:rPr>
              <a:t>.</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Where is it purchased?: </a:t>
            </a:r>
            <a:r>
              <a:rPr lang="en-US" sz="1200" kern="1200" dirty="0" smtClean="0">
                <a:solidFill>
                  <a:schemeClr val="tx1"/>
                </a:solidFill>
                <a:effectLst/>
                <a:latin typeface="+mn-lt"/>
                <a:ea typeface="+mn-ea"/>
                <a:cs typeface="+mn-cs"/>
              </a:rPr>
              <a:t>Where do they buy it (if they use it) (e.g.,</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gas stations, restaurants, campus, grocery stores, soda/pop machines)? Why is it purchased there?</a:t>
            </a:r>
            <a:endParaRPr lang="en-US" sz="11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In what context does it exist? </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I use this question if students are still struggling with answering the previous questions. If discussion is going ok, then I skip this question.</a:t>
            </a:r>
            <a:endParaRPr lang="en-US" sz="11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Who benefits from it? Who suffers because of it? </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You can highlight future course topics very easily with this question. In particular, topics related to health, medicine, the economy, and the environment could be addressed depending on your semester topic plans.</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Benefits: </a:t>
            </a:r>
            <a:r>
              <a:rPr lang="en-US" sz="1200" kern="1200" dirty="0" smtClean="0">
                <a:solidFill>
                  <a:schemeClr val="tx1"/>
                </a:solidFill>
                <a:effectLst/>
                <a:latin typeface="+mn-lt"/>
                <a:ea typeface="+mn-ea"/>
                <a:cs typeface="+mn-cs"/>
              </a:rPr>
              <a:t>I encourage students think broadly about the various groups that benefit and how they benefit. Examples include the Coca-Cola company (making money); doctors and dentists (more patients with health problems related to soda consumption); local bottlers and truck drivers (jobs), gas station owners and restaurants (make money, jobs), consumers (like the taste or need the caffeine), and </a:t>
            </a:r>
            <a:r>
              <a:rPr lang="en-US" sz="1200" u="sng" kern="1200" dirty="0" smtClean="0">
                <a:solidFill>
                  <a:schemeClr val="tx1"/>
                </a:solidFill>
                <a:effectLst/>
                <a:latin typeface="+mn-lt"/>
                <a:ea typeface="+mn-ea"/>
                <a:cs typeface="+mn-cs"/>
                <a:hlinkClick r:id="rId10"/>
              </a:rPr>
              <a:t>Olympic athletes</a:t>
            </a:r>
            <a:r>
              <a:rPr lang="en-US" sz="1200" kern="1200" dirty="0" smtClean="0">
                <a:solidFill>
                  <a:schemeClr val="tx1"/>
                </a:solidFill>
                <a:effectLst/>
                <a:latin typeface="+mn-lt"/>
                <a:ea typeface="+mn-ea"/>
                <a:cs typeface="+mn-cs"/>
              </a:rPr>
              <a:t> (through sponsorship). Your campus may even have an exclusive contract with Coca-Cola that could be mentioned.</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Suffers:</a:t>
            </a:r>
            <a:r>
              <a:rPr lang="en-US" sz="1200" kern="1200" dirty="0" smtClean="0">
                <a:solidFill>
                  <a:schemeClr val="tx1"/>
                </a:solidFill>
                <a:effectLst/>
                <a:latin typeface="+mn-lt"/>
                <a:ea typeface="+mn-ea"/>
                <a:cs typeface="+mn-cs"/>
              </a:rPr>
              <a:t> You may not have to ask this question as the groups that suffer might come up during the question about who benefits. Examples of sufferers include </a:t>
            </a:r>
            <a:r>
              <a:rPr lang="en-US" sz="1200" u="sng" kern="1200" dirty="0" smtClean="0">
                <a:solidFill>
                  <a:schemeClr val="tx1"/>
                </a:solidFill>
                <a:effectLst/>
                <a:latin typeface="+mn-lt"/>
                <a:ea typeface="+mn-ea"/>
                <a:cs typeface="+mn-cs"/>
                <a:hlinkClick r:id="rId11"/>
              </a:rPr>
              <a:t>consumers</a:t>
            </a:r>
            <a:r>
              <a:rPr lang="en-US" sz="1200" kern="1200" dirty="0" smtClean="0">
                <a:solidFill>
                  <a:schemeClr val="tx1"/>
                </a:solidFill>
                <a:effectLst/>
                <a:latin typeface="+mn-lt"/>
                <a:ea typeface="+mn-ea"/>
                <a:cs typeface="+mn-cs"/>
              </a:rPr>
              <a:t> (harm to health, no nutritional value, so on) and the </a:t>
            </a:r>
            <a:r>
              <a:rPr lang="en-US" sz="1200" u="sng" kern="1200" dirty="0" smtClean="0">
                <a:solidFill>
                  <a:schemeClr val="tx1"/>
                </a:solidFill>
                <a:effectLst/>
                <a:latin typeface="+mn-lt"/>
                <a:ea typeface="+mn-ea"/>
                <a:cs typeface="+mn-cs"/>
                <a:hlinkClick r:id="rId12"/>
              </a:rPr>
              <a:t>environment</a:t>
            </a:r>
            <a:r>
              <a:rPr lang="en-US" sz="1200" kern="1200" dirty="0" smtClean="0">
                <a:solidFill>
                  <a:schemeClr val="tx1"/>
                </a:solidFill>
                <a:effectLst/>
                <a:latin typeface="+mn-lt"/>
                <a:ea typeface="+mn-ea"/>
                <a:cs typeface="+mn-cs"/>
              </a:rPr>
              <a:t> (plastic bottles in landfills, water usage, and so on).</a:t>
            </a:r>
            <a:endParaRPr lang="en-US" sz="11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Why does it appear the way it does? </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Why bottles or cans?:</a:t>
            </a:r>
            <a:r>
              <a:rPr lang="en-US" sz="1200" kern="1200" dirty="0" smtClean="0">
                <a:solidFill>
                  <a:schemeClr val="tx1"/>
                </a:solidFill>
                <a:effectLst/>
                <a:latin typeface="+mn-lt"/>
                <a:ea typeface="+mn-ea"/>
                <a:cs typeface="+mn-cs"/>
              </a:rPr>
              <a:t> You might point out how vending machines increasingly only have bottles instead of cans. Ask students why this might be.</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Why these sweeteners?:</a:t>
            </a:r>
            <a:r>
              <a:rPr lang="en-US" sz="1200" kern="1200" dirty="0" smtClean="0">
                <a:solidFill>
                  <a:schemeClr val="tx1"/>
                </a:solidFill>
                <a:effectLst/>
                <a:latin typeface="+mn-lt"/>
                <a:ea typeface="+mn-ea"/>
                <a:cs typeface="+mn-cs"/>
              </a:rPr>
              <a:t> You might point out </a:t>
            </a:r>
            <a:r>
              <a:rPr lang="en-US" sz="1200" u="sng" kern="1200" dirty="0" smtClean="0">
                <a:solidFill>
                  <a:schemeClr val="tx1"/>
                </a:solidFill>
                <a:effectLst/>
                <a:latin typeface="+mn-lt"/>
                <a:ea typeface="+mn-ea"/>
                <a:cs typeface="+mn-cs"/>
                <a:hlinkClick r:id="rId13"/>
              </a:rPr>
              <a:t>health concerns over the various sweeteners and artificial sweeteners</a:t>
            </a:r>
            <a:r>
              <a:rPr lang="en-US" sz="1200"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Why these sizes?:</a:t>
            </a:r>
            <a:r>
              <a:rPr lang="en-US" sz="1200" kern="1200" dirty="0" smtClean="0">
                <a:solidFill>
                  <a:schemeClr val="tx1"/>
                </a:solidFill>
                <a:effectLst/>
                <a:latin typeface="+mn-lt"/>
                <a:ea typeface="+mn-ea"/>
                <a:cs typeface="+mn-cs"/>
              </a:rPr>
              <a:t> What preferences do students have regarding the size of the beverage? Currently, there is a marketing push </a:t>
            </a:r>
            <a:r>
              <a:rPr lang="en-US" sz="1200" u="sng" kern="1200" dirty="0" smtClean="0">
                <a:solidFill>
                  <a:schemeClr val="tx1"/>
                </a:solidFill>
                <a:effectLst/>
                <a:latin typeface="+mn-lt"/>
                <a:ea typeface="+mn-ea"/>
                <a:cs typeface="+mn-cs"/>
                <a:hlinkClick r:id="rId14"/>
              </a:rPr>
              <a:t>by soft drink companies for their smaller cans</a:t>
            </a:r>
            <a:r>
              <a:rPr lang="en-US" sz="1200" kern="1200" dirty="0" smtClean="0">
                <a:solidFill>
                  <a:schemeClr val="tx1"/>
                </a:solidFill>
                <a:effectLst/>
                <a:latin typeface="+mn-lt"/>
                <a:ea typeface="+mn-ea"/>
                <a:cs typeface="+mn-cs"/>
              </a:rPr>
              <a:t>. You can also explain how the bottles and cans list the total calories for the entire bottle or can rather than based on serving size as was done in the past. </a:t>
            </a:r>
            <a:endParaRPr lang="en-US" sz="11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How does it directly relate to your life?</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By this point, even students who never drink Coca-Cola typically start seeing how it relates to their own life. </a:t>
            </a:r>
            <a:endParaRPr lang="en-US" sz="11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215D61C-FDE2-40C0-AECE-74098583FD28}" type="slidenum">
              <a:rPr lang="en-US" smtClean="0"/>
              <a:pPr/>
              <a:t>3</a:t>
            </a:fld>
            <a:endParaRPr lang="en-US"/>
          </a:p>
        </p:txBody>
      </p:sp>
    </p:spTree>
    <p:extLst>
      <p:ext uri="{BB962C8B-B14F-4D97-AF65-F5344CB8AC3E}">
        <p14:creationId xmlns:p14="http://schemas.microsoft.com/office/powerpoint/2010/main" val="899571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Step Three is particularly challenging if yourself or your students have limited experience traveling abroad, there are few international students in your class, or both. </a:t>
            </a:r>
            <a:endParaRPr lang="en-US" sz="11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How is this item used in other cultures?</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I do not spend a lot of time on this question. I pose it and if no one responds, we move immediately to the next question. If students respond, many of the other topics in Step Three will be brought up and can be skipped over as warranted.</a:t>
            </a:r>
            <a:endParaRPr lang="en-US" sz="11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Does this object exist in other countries? If so, in what form? How is it used? How is this use different than its use in the United States? Is it altered in any way when used elsewhere? </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The water:</a:t>
            </a:r>
            <a:r>
              <a:rPr lang="en-US" sz="1200" kern="1200" dirty="0" smtClean="0">
                <a:solidFill>
                  <a:schemeClr val="tx1"/>
                </a:solidFill>
                <a:effectLst/>
                <a:latin typeface="+mn-lt"/>
                <a:ea typeface="+mn-ea"/>
                <a:cs typeface="+mn-cs"/>
              </a:rPr>
              <a:t> Here, you can discuss the use of local bottlers and how using local bottlers means that the water used may alter the taste. Students in more rural areas can usually relate to this if you bring up the difference in taste between “city” water and “country” water (i.e., well water).</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The sweeteners:</a:t>
            </a:r>
            <a:r>
              <a:rPr lang="en-US" sz="1200" kern="1200" dirty="0" smtClean="0">
                <a:solidFill>
                  <a:schemeClr val="tx1"/>
                </a:solidFill>
                <a:effectLst/>
                <a:latin typeface="+mn-lt"/>
                <a:ea typeface="+mn-ea"/>
                <a:cs typeface="+mn-cs"/>
              </a:rPr>
              <a:t> The sweeteners used vary depending on country and what sweetener is most affordable in the region. Students might be familiar with Mexican cokes (which can be purchased at Wal-Mart and Mexican grocery stores in the United States). Mexican coke uses more cane sugar instead of high fructose corn syrup like American coke, but does </a:t>
            </a:r>
            <a:r>
              <a:rPr lang="en-US" sz="1200" u="sng" kern="1200" dirty="0" smtClean="0">
                <a:solidFill>
                  <a:schemeClr val="tx1"/>
                </a:solidFill>
                <a:effectLst/>
                <a:latin typeface="+mn-lt"/>
                <a:ea typeface="+mn-ea"/>
                <a:cs typeface="+mn-cs"/>
                <a:hlinkClick r:id="rId3"/>
              </a:rPr>
              <a:t>contain some high fructose corn syrup</a:t>
            </a:r>
            <a:r>
              <a:rPr lang="en-US" sz="1200"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Temperature or ice cubes:</a:t>
            </a:r>
            <a:r>
              <a:rPr lang="en-US" sz="1200" kern="1200" dirty="0" smtClean="0">
                <a:solidFill>
                  <a:schemeClr val="tx1"/>
                </a:solidFill>
                <a:effectLst/>
                <a:latin typeface="+mn-lt"/>
                <a:ea typeface="+mn-ea"/>
                <a:cs typeface="+mn-cs"/>
              </a:rPr>
              <a:t> Students who have traveled internationally might mention that beverages are not usually served with as much (if any) ice like in the United States. I like the question posed in the linked article: </a:t>
            </a:r>
            <a:r>
              <a:rPr lang="en-US" sz="1200" u="sng" kern="1200" dirty="0" smtClean="0">
                <a:solidFill>
                  <a:schemeClr val="tx1"/>
                </a:solidFill>
                <a:effectLst/>
                <a:latin typeface="+mn-lt"/>
                <a:ea typeface="+mn-ea"/>
                <a:cs typeface="+mn-cs"/>
                <a:hlinkClick r:id="rId4"/>
              </a:rPr>
              <a:t>why do Americans use so much ice?</a:t>
            </a:r>
            <a:r>
              <a:rPr lang="en-US" sz="1200" kern="1200" dirty="0" smtClean="0">
                <a:solidFill>
                  <a:schemeClr val="tx1"/>
                </a:solidFill>
                <a:effectLst/>
                <a:latin typeface="+mn-lt"/>
                <a:ea typeface="+mn-ea"/>
                <a:cs typeface="+mn-cs"/>
              </a:rPr>
              <a:t> to spur further discussion.</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Everyday use v. Special treat:</a:t>
            </a:r>
            <a:r>
              <a:rPr lang="en-US" sz="1200" kern="1200" dirty="0" smtClean="0">
                <a:solidFill>
                  <a:schemeClr val="tx1"/>
                </a:solidFill>
                <a:effectLst/>
                <a:latin typeface="+mn-lt"/>
                <a:ea typeface="+mn-ea"/>
                <a:cs typeface="+mn-cs"/>
              </a:rPr>
              <a:t> For example, this semester a student shared that in Nigeria (where he is from), the drink is called “American drink” and is drank only on special occasions. Show students a </a:t>
            </a:r>
            <a:r>
              <a:rPr lang="en-US" sz="1200" u="sng" kern="1200" dirty="0" smtClean="0">
                <a:solidFill>
                  <a:schemeClr val="tx1"/>
                </a:solidFill>
                <a:effectLst/>
                <a:latin typeface="+mn-lt"/>
                <a:ea typeface="+mn-ea"/>
                <a:cs typeface="+mn-cs"/>
                <a:hlinkClick r:id="rId5"/>
              </a:rPr>
              <a:t>chart comparing US soda consumption with the rest of the world</a:t>
            </a:r>
            <a:r>
              <a:rPr lang="en-US" sz="1200" kern="1200" dirty="0" smtClean="0">
                <a:solidFill>
                  <a:schemeClr val="tx1"/>
                </a:solidFill>
                <a:effectLst/>
                <a:latin typeface="+mn-lt"/>
                <a:ea typeface="+mn-ea"/>
                <a:cs typeface="+mn-cs"/>
              </a:rPr>
              <a:t> (though dated) to emphasize how prevalent soft drink consumption is in the United States compared to the rest of the world.</a:t>
            </a:r>
            <a:endParaRPr lang="en-US" sz="11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Does it affect life on the planet in any significant way? Where and how is it made?</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Farmers v. Coca-Cola in India over groundwater: </a:t>
            </a:r>
            <a:r>
              <a:rPr lang="en-US" sz="1200" kern="1200" dirty="0" smtClean="0">
                <a:solidFill>
                  <a:schemeClr val="tx1"/>
                </a:solidFill>
                <a:effectLst/>
                <a:latin typeface="+mn-lt"/>
                <a:ea typeface="+mn-ea"/>
                <a:cs typeface="+mn-cs"/>
              </a:rPr>
              <a:t>Have students read about or watch this </a:t>
            </a:r>
            <a:r>
              <a:rPr lang="en-US" sz="1200" u="sng" kern="1200" dirty="0" smtClean="0">
                <a:solidFill>
                  <a:schemeClr val="tx1"/>
                </a:solidFill>
                <a:effectLst/>
                <a:latin typeface="+mn-lt"/>
                <a:ea typeface="+mn-ea"/>
                <a:cs typeface="+mn-cs"/>
                <a:hlinkClick r:id="rId6"/>
              </a:rPr>
              <a:t>PBS report about Coca-Cola’s use of water in India</a:t>
            </a:r>
            <a:r>
              <a:rPr lang="en-US" sz="1200" kern="1200" dirty="0" smtClean="0">
                <a:solidFill>
                  <a:schemeClr val="tx1"/>
                </a:solidFill>
                <a:effectLst/>
                <a:latin typeface="+mn-lt"/>
                <a:ea typeface="+mn-ea"/>
                <a:cs typeface="+mn-cs"/>
              </a:rPr>
              <a:t> (Length: 8:20) (and </a:t>
            </a:r>
            <a:r>
              <a:rPr lang="en-US" sz="1200" u="sng" kern="1200" dirty="0" smtClean="0">
                <a:solidFill>
                  <a:schemeClr val="tx1"/>
                </a:solidFill>
                <a:effectLst/>
                <a:latin typeface="+mn-lt"/>
                <a:ea typeface="+mn-ea"/>
                <a:cs typeface="+mn-cs"/>
                <a:hlinkClick r:id="rId7"/>
              </a:rPr>
              <a:t>a more recent article on the topic</a:t>
            </a:r>
            <a:r>
              <a:rPr lang="en-US" sz="1200" kern="1200" dirty="0" smtClean="0">
                <a:solidFill>
                  <a:schemeClr val="tx1"/>
                </a:solidFill>
                <a:effectLst/>
                <a:latin typeface="+mn-lt"/>
                <a:ea typeface="+mn-ea"/>
                <a:cs typeface="+mn-cs"/>
              </a:rPr>
              <a:t>). Alternatively, you could summarize the controversy.</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Water usage: </a:t>
            </a:r>
            <a:r>
              <a:rPr lang="en-US" sz="1200" kern="1200" dirty="0" smtClean="0">
                <a:solidFill>
                  <a:schemeClr val="tx1"/>
                </a:solidFill>
                <a:effectLst/>
                <a:latin typeface="+mn-lt"/>
                <a:ea typeface="+mn-ea"/>
                <a:cs typeface="+mn-cs"/>
              </a:rPr>
              <a:t>Point out to students that Coca-Cola (and other soft drinks) use of water is not only an issue in India, but also something to consider everywhere. The article “</a:t>
            </a:r>
            <a:r>
              <a:rPr lang="en-US" sz="1200" u="sng" kern="1200" dirty="0" smtClean="0">
                <a:solidFill>
                  <a:schemeClr val="tx1"/>
                </a:solidFill>
                <a:effectLst/>
                <a:latin typeface="+mn-lt"/>
                <a:ea typeface="+mn-ea"/>
                <a:cs typeface="+mn-cs"/>
                <a:hlinkClick r:id="rId8"/>
              </a:rPr>
              <a:t>Yet Another ‘Footprint’ to Worry About: Water</a:t>
            </a:r>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provides water usage estimates. Students might be familiar with the 2015 California drought and controversies surrounding </a:t>
            </a:r>
            <a:r>
              <a:rPr lang="en-US" sz="1200" u="sng" kern="1200" dirty="0" smtClean="0">
                <a:solidFill>
                  <a:schemeClr val="tx1"/>
                </a:solidFill>
                <a:effectLst/>
                <a:latin typeface="+mn-lt"/>
                <a:ea typeface="+mn-ea"/>
                <a:cs typeface="+mn-cs"/>
                <a:hlinkClick r:id="rId9"/>
              </a:rPr>
              <a:t>Nestlé’s continued bottled water operations in the region</a:t>
            </a:r>
            <a:r>
              <a:rPr lang="en-US" sz="1200" kern="1200" dirty="0" smtClean="0">
                <a:solidFill>
                  <a:schemeClr val="tx1"/>
                </a:solidFill>
                <a:effectLst/>
                <a:latin typeface="+mn-lt"/>
                <a:ea typeface="+mn-ea"/>
                <a:cs typeface="+mn-cs"/>
              </a:rPr>
              <a:t> (see also </a:t>
            </a:r>
            <a:r>
              <a:rPr lang="en-US" sz="1200" u="sng" kern="1200" dirty="0" smtClean="0">
                <a:solidFill>
                  <a:schemeClr val="tx1"/>
                </a:solidFill>
                <a:effectLst/>
                <a:latin typeface="+mn-lt"/>
                <a:ea typeface="+mn-ea"/>
                <a:cs typeface="+mn-cs"/>
                <a:hlinkClick r:id="rId10"/>
              </a:rPr>
              <a:t>“Drought Turns Californians against Water</a:t>
            </a:r>
            <a:endParaRPr lang="en-US" dirty="0"/>
          </a:p>
        </p:txBody>
      </p:sp>
      <p:sp>
        <p:nvSpPr>
          <p:cNvPr id="4" name="Slide Number Placeholder 3"/>
          <p:cNvSpPr>
            <a:spLocks noGrp="1"/>
          </p:cNvSpPr>
          <p:nvPr>
            <p:ph type="sldNum" sz="quarter" idx="10"/>
          </p:nvPr>
        </p:nvSpPr>
        <p:spPr/>
        <p:txBody>
          <a:bodyPr/>
          <a:lstStyle/>
          <a:p>
            <a:fld id="{3215D61C-FDE2-40C0-AECE-74098583FD28}" type="slidenum">
              <a:rPr lang="en-US" smtClean="0"/>
              <a:pPr/>
              <a:t>4</a:t>
            </a:fld>
            <a:endParaRPr lang="en-US"/>
          </a:p>
        </p:txBody>
      </p:sp>
    </p:spTree>
    <p:extLst>
      <p:ext uri="{BB962C8B-B14F-4D97-AF65-F5344CB8AC3E}">
        <p14:creationId xmlns:p14="http://schemas.microsoft.com/office/powerpoint/2010/main" val="528749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lvl="0" indent="-228600">
              <a:buFont typeface="+mj-lt"/>
              <a:buAutoNum type="arabicPeriod"/>
            </a:pPr>
            <a:r>
              <a:rPr lang="en-US" sz="1200" kern="1200" dirty="0" smtClean="0">
                <a:solidFill>
                  <a:schemeClr val="tx1"/>
                </a:solidFill>
                <a:effectLst/>
                <a:latin typeface="+mn-lt"/>
                <a:ea typeface="+mn-ea"/>
                <a:cs typeface="+mn-cs"/>
              </a:rPr>
              <a:t>What is the history of this object?</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The history of Coca-Cola:</a:t>
            </a:r>
            <a:r>
              <a:rPr lang="en-US" sz="1200" kern="1200" dirty="0" smtClean="0">
                <a:solidFill>
                  <a:schemeClr val="tx1"/>
                </a:solidFill>
                <a:effectLst/>
                <a:latin typeface="+mn-lt"/>
                <a:ea typeface="+mn-ea"/>
                <a:cs typeface="+mn-cs"/>
              </a:rPr>
              <a:t> For those unfamiliar with the history of the beverage, </a:t>
            </a:r>
            <a:r>
              <a:rPr lang="en-US" sz="1200" u="sng" kern="1200" dirty="0" smtClean="0">
                <a:solidFill>
                  <a:schemeClr val="tx1"/>
                </a:solidFill>
                <a:effectLst/>
                <a:latin typeface="+mn-lt"/>
                <a:ea typeface="+mn-ea"/>
                <a:cs typeface="+mn-cs"/>
                <a:hlinkClick r:id="rId3"/>
              </a:rPr>
              <a:t>this website is useful</a:t>
            </a:r>
            <a:r>
              <a:rPr lang="en-US" sz="1200" kern="1200" dirty="0" smtClean="0">
                <a:solidFill>
                  <a:schemeClr val="tx1"/>
                </a:solidFill>
                <a:effectLst/>
                <a:latin typeface="+mn-lt"/>
                <a:ea typeface="+mn-ea"/>
                <a:cs typeface="+mn-cs"/>
              </a:rPr>
              <a:t>.</a:t>
            </a:r>
            <a:endParaRPr lang="en-US" sz="11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When did the object come into existence? Why did it appear at this time? How has the object changed over time? </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If these topics have not already come up, you can point out the different flavors Coca-Cola has had over time and the switch from cane sugar to high fructose corn syrup as a sweetener. Other topics students might bring up or you might introduce include whether Coca-Cola ever contained cocaine and New Coke. </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Did/Does Coca-Cola contain cocaine?</a:t>
            </a:r>
            <a:r>
              <a:rPr lang="en-US" sz="1200" kern="1200" dirty="0" smtClean="0">
                <a:solidFill>
                  <a:schemeClr val="tx1"/>
                </a:solidFill>
                <a:effectLst/>
                <a:latin typeface="+mn-lt"/>
                <a:ea typeface="+mn-ea"/>
                <a:cs typeface="+mn-cs"/>
              </a:rPr>
              <a:t>: You can explain to students that yes, Coca-Cola began as a French Wine Coca until prohibition in Atlanta (1886) outlawed the wine portion of the beverage. It was at that time that John Pemberton (the inventor) replaced wine with a sugar syrup. Today, Coca-Cola contains coca but without the </a:t>
            </a:r>
            <a:r>
              <a:rPr lang="en-US" sz="1200" kern="1200" dirty="0" err="1" smtClean="0">
                <a:solidFill>
                  <a:schemeClr val="tx1"/>
                </a:solidFill>
                <a:effectLst/>
                <a:latin typeface="+mn-lt"/>
                <a:ea typeface="+mn-ea"/>
                <a:cs typeface="+mn-cs"/>
              </a:rPr>
              <a:t>ecgonine</a:t>
            </a:r>
            <a:r>
              <a:rPr lang="en-US" sz="1200" kern="1200" dirty="0" smtClean="0">
                <a:solidFill>
                  <a:schemeClr val="tx1"/>
                </a:solidFill>
                <a:effectLst/>
                <a:latin typeface="+mn-lt"/>
                <a:ea typeface="+mn-ea"/>
                <a:cs typeface="+mn-cs"/>
              </a:rPr>
              <a:t> alkaloid (see </a:t>
            </a:r>
            <a:r>
              <a:rPr lang="en-US" sz="1200" u="sng" kern="1200" dirty="0" smtClean="0">
                <a:solidFill>
                  <a:schemeClr val="tx1"/>
                </a:solidFill>
                <a:effectLst/>
                <a:latin typeface="+mn-lt"/>
                <a:ea typeface="+mn-ea"/>
                <a:cs typeface="+mn-cs"/>
                <a:hlinkClick r:id="rId4"/>
              </a:rPr>
              <a:t>“Why We Took the Cocaine out of Soda”</a:t>
            </a:r>
            <a:r>
              <a:rPr lang="en-US" sz="1200" kern="1200" dirty="0" smtClean="0">
                <a:solidFill>
                  <a:schemeClr val="tx1"/>
                </a:solidFill>
                <a:effectLst/>
                <a:latin typeface="+mn-lt"/>
                <a:ea typeface="+mn-ea"/>
                <a:cs typeface="+mn-cs"/>
              </a:rPr>
              <a:t>).</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New Coke:</a:t>
            </a:r>
            <a:r>
              <a:rPr lang="en-US" sz="1200" kern="1200" dirty="0" smtClean="0">
                <a:solidFill>
                  <a:schemeClr val="tx1"/>
                </a:solidFill>
                <a:effectLst/>
                <a:latin typeface="+mn-lt"/>
                <a:ea typeface="+mn-ea"/>
                <a:cs typeface="+mn-cs"/>
              </a:rPr>
              <a:t> Most students are not familiar with New Coke from 1985. After consumer testing, Coca-Cola </a:t>
            </a:r>
            <a:r>
              <a:rPr lang="en-US" sz="1200" u="sng" kern="1200" dirty="0" smtClean="0">
                <a:solidFill>
                  <a:schemeClr val="tx1"/>
                </a:solidFill>
                <a:effectLst/>
                <a:latin typeface="+mn-lt"/>
                <a:ea typeface="+mn-ea"/>
                <a:cs typeface="+mn-cs"/>
                <a:hlinkClick r:id="rId5"/>
              </a:rPr>
              <a:t>introduced a reformulated product on April 23, 1985 and switched back to the original formula 79 days later on July 11, 1985</a:t>
            </a:r>
            <a:r>
              <a:rPr lang="en-US" sz="1200" kern="1200" dirty="0" smtClean="0">
                <a:solidFill>
                  <a:schemeClr val="tx1"/>
                </a:solidFill>
                <a:effectLst/>
                <a:latin typeface="+mn-lt"/>
                <a:ea typeface="+mn-ea"/>
                <a:cs typeface="+mn-cs"/>
              </a:rPr>
              <a:t>. I usually mention that people began </a:t>
            </a:r>
            <a:r>
              <a:rPr lang="en-US" sz="1200" u="sng" kern="1200" dirty="0" smtClean="0">
                <a:solidFill>
                  <a:schemeClr val="tx1"/>
                </a:solidFill>
                <a:effectLst/>
                <a:latin typeface="+mn-lt"/>
                <a:ea typeface="+mn-ea"/>
                <a:cs typeface="+mn-cs"/>
                <a:hlinkClick r:id="rId6"/>
              </a:rPr>
              <a:t>hoarding the old coke until it was brought back</a:t>
            </a:r>
            <a:r>
              <a:rPr lang="en-US" sz="1200"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What other aspects of social life have changed as a result of this object? </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Santa Claus:</a:t>
            </a:r>
            <a:r>
              <a:rPr lang="en-US" sz="1200" kern="1200" dirty="0" smtClean="0">
                <a:solidFill>
                  <a:schemeClr val="tx1"/>
                </a:solidFill>
                <a:effectLst/>
                <a:latin typeface="+mn-lt"/>
                <a:ea typeface="+mn-ea"/>
                <a:cs typeface="+mn-cs"/>
              </a:rPr>
              <a:t> Students might be familiar with the conspiracy theory that Coca-Cola is responsible for how we see Santa Claus today and that he actually wore a green suit before Coca-Cola started using him in marketing. </a:t>
            </a:r>
            <a:r>
              <a:rPr lang="en-US" sz="1200" u="sng" kern="1200" dirty="0" smtClean="0">
                <a:solidFill>
                  <a:schemeClr val="tx1"/>
                </a:solidFill>
                <a:effectLst/>
                <a:latin typeface="+mn-lt"/>
                <a:ea typeface="+mn-ea"/>
                <a:cs typeface="+mn-cs"/>
                <a:hlinkClick r:id="rId7"/>
              </a:rPr>
              <a:t>Snopes indicates that no, Santa Claus was already becoming standardized before Coca-Cola began using him</a:t>
            </a:r>
            <a:r>
              <a:rPr lang="en-US" sz="1200" kern="1200" dirty="0" smtClean="0">
                <a:solidFill>
                  <a:schemeClr val="tx1"/>
                </a:solidFill>
                <a:effectLst/>
                <a:latin typeface="+mn-lt"/>
                <a:ea typeface="+mn-ea"/>
                <a:cs typeface="+mn-cs"/>
              </a:rPr>
              <a:t>. (See also </a:t>
            </a:r>
            <a:r>
              <a:rPr lang="en-US" sz="1200" u="sng" kern="1200" dirty="0" smtClean="0">
                <a:solidFill>
                  <a:schemeClr val="tx1"/>
                </a:solidFill>
                <a:effectLst/>
                <a:latin typeface="+mn-lt"/>
                <a:ea typeface="+mn-ea"/>
                <a:cs typeface="+mn-cs"/>
                <a:hlinkClick r:id="rId8"/>
              </a:rPr>
              <a:t>Coca-Cola’s history of their use of Santa Claus</a:t>
            </a:r>
            <a:r>
              <a:rPr lang="en-US" sz="1200"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How has your use of this object changed over time? </a:t>
            </a:r>
            <a:endParaRPr lang="en-US" sz="1100" kern="1200" dirty="0" smtClean="0">
              <a:solidFill>
                <a:schemeClr val="tx1"/>
              </a:solidFill>
              <a:effectLst/>
              <a:latin typeface="+mn-lt"/>
              <a:ea typeface="+mn-ea"/>
              <a:cs typeface="+mn-cs"/>
            </a:endParaRPr>
          </a:p>
          <a:p>
            <a:pPr marL="685800" lvl="1" indent="-228600">
              <a:buFont typeface="+mj-lt"/>
              <a:buAutoNum type="alphaLcPeriod"/>
            </a:pPr>
            <a:r>
              <a:rPr lang="en-US" sz="1200" kern="1200" dirty="0" smtClean="0">
                <a:solidFill>
                  <a:schemeClr val="tx1"/>
                </a:solidFill>
                <a:effectLst/>
                <a:latin typeface="+mn-lt"/>
                <a:ea typeface="+mn-ea"/>
                <a:cs typeface="+mn-cs"/>
              </a:rPr>
              <a:t>How do students consume the beverage today compared to in the past? What are they drinking instead of Coca-Cola? Why? </a:t>
            </a:r>
            <a:endParaRPr lang="en-US" sz="1100" kern="1200" dirty="0" smtClean="0">
              <a:solidFill>
                <a:schemeClr val="tx1"/>
              </a:solidFill>
              <a:effectLst/>
              <a:latin typeface="+mn-lt"/>
              <a:ea typeface="+mn-ea"/>
              <a:cs typeface="+mn-cs"/>
            </a:endParaRPr>
          </a:p>
          <a:p>
            <a:pPr marL="228600" lvl="0" indent="-228600">
              <a:buFont typeface="+mj-lt"/>
              <a:buAutoNum type="arabicPeriod"/>
            </a:pPr>
            <a:r>
              <a:rPr lang="en-US" sz="1200" kern="1200" dirty="0" smtClean="0">
                <a:solidFill>
                  <a:schemeClr val="tx1"/>
                </a:solidFill>
                <a:effectLst/>
                <a:latin typeface="+mn-lt"/>
                <a:ea typeface="+mn-ea"/>
                <a:cs typeface="+mn-cs"/>
              </a:rPr>
              <a:t>What will the object be like in the future? </a:t>
            </a:r>
            <a:r>
              <a:rPr lang="en-US" sz="1200" b="0" kern="1200" dirty="0" smtClean="0">
                <a:solidFill>
                  <a:schemeClr val="tx1"/>
                </a:solidFill>
                <a:effectLst/>
                <a:latin typeface="+mn-lt"/>
                <a:ea typeface="+mn-ea"/>
                <a:cs typeface="+mn-cs"/>
              </a:rPr>
              <a:t>Will it still exist?</a:t>
            </a:r>
            <a:endParaRPr lang="en-US" sz="1100" b="0" kern="1200" dirty="0" smtClean="0">
              <a:solidFill>
                <a:schemeClr val="tx1"/>
              </a:solidFill>
              <a:effectLst/>
              <a:latin typeface="+mn-lt"/>
              <a:ea typeface="+mn-ea"/>
              <a:cs typeface="+mn-cs"/>
            </a:endParaRPr>
          </a:p>
          <a:p>
            <a:pPr marL="685800" lvl="1" indent="-228600">
              <a:buFont typeface="+mj-lt"/>
              <a:buAutoNum type="alphaLcPeriod"/>
            </a:pPr>
            <a:r>
              <a:rPr lang="en-US" sz="1200" b="1" kern="1200" dirty="0" smtClean="0">
                <a:solidFill>
                  <a:schemeClr val="tx1"/>
                </a:solidFill>
                <a:effectLst/>
                <a:latin typeface="+mn-lt"/>
                <a:ea typeface="+mn-ea"/>
                <a:cs typeface="+mn-cs"/>
              </a:rPr>
              <a:t>Sugar is evil:</a:t>
            </a:r>
            <a:r>
              <a:rPr lang="en-US" sz="1200" kern="1200" dirty="0" smtClean="0">
                <a:solidFill>
                  <a:schemeClr val="tx1"/>
                </a:solidFill>
                <a:effectLst/>
                <a:latin typeface="+mn-lt"/>
                <a:ea typeface="+mn-ea"/>
                <a:cs typeface="+mn-cs"/>
              </a:rPr>
              <a:t> More people contend that sugar is what is killing us and even comparing its harms to tobacco’s harms (</a:t>
            </a:r>
            <a:r>
              <a:rPr lang="en-US" sz="1200" u="sng" kern="1200" dirty="0" smtClean="0">
                <a:solidFill>
                  <a:schemeClr val="tx1"/>
                </a:solidFill>
                <a:effectLst/>
                <a:latin typeface="+mn-lt"/>
                <a:ea typeface="+mn-ea"/>
                <a:cs typeface="+mn-cs"/>
                <a:hlinkClick r:id="rId9"/>
              </a:rPr>
              <a:t>example one</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hlinkClick r:id="rId10"/>
              </a:rPr>
              <a:t>example two</a:t>
            </a:r>
            <a:r>
              <a:rPr lang="en-US" sz="1200" kern="1200" dirty="0" smtClean="0">
                <a:solidFill>
                  <a:schemeClr val="tx1"/>
                </a:solidFill>
                <a:effectLst/>
                <a:latin typeface="+mn-lt"/>
                <a:ea typeface="+mn-ea"/>
                <a:cs typeface="+mn-cs"/>
              </a:rPr>
              <a:t>). I ask students if drinking soda will one day be stigmatized and regulated like cigarette smoking. Alternatively, you could ask students if the beverage might become healthier (e.g., smaller portions, healthier sweeteners, added nutrients, fewer calories)?</a:t>
            </a:r>
            <a:endParaRPr lang="en-US" sz="11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215D61C-FDE2-40C0-AECE-74098583FD28}" type="slidenum">
              <a:rPr lang="en-US" smtClean="0"/>
              <a:pPr/>
              <a:t>5</a:t>
            </a:fld>
            <a:endParaRPr lang="en-US"/>
          </a:p>
        </p:txBody>
      </p:sp>
    </p:spTree>
    <p:extLst>
      <p:ext uri="{BB962C8B-B14F-4D97-AF65-F5344CB8AC3E}">
        <p14:creationId xmlns:p14="http://schemas.microsoft.com/office/powerpoint/2010/main" val="1381200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15D61C-FDE2-40C0-AECE-74098583FD28}" type="slidenum">
              <a:rPr lang="en-US" smtClean="0"/>
              <a:pPr/>
              <a:t>6</a:t>
            </a:fld>
            <a:endParaRPr lang="en-US"/>
          </a:p>
        </p:txBody>
      </p:sp>
    </p:spTree>
    <p:extLst>
      <p:ext uri="{BB962C8B-B14F-4D97-AF65-F5344CB8AC3E}">
        <p14:creationId xmlns:p14="http://schemas.microsoft.com/office/powerpoint/2010/main" val="1804755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 can of Coca-Col may appear obvious, but our culture influences our perspective on this cultural object. Using our sociological imagination, we can see how what we call the item, how we use the item, and how it impacts our lives varies depending on our cultural location</a:t>
            </a:r>
            <a:r>
              <a:rPr lang="en-US" sz="1200" kern="1200" dirty="0" smtClean="0">
                <a:solidFill>
                  <a:schemeClr val="tx1"/>
                </a:solidFill>
                <a:effectLst/>
                <a:latin typeface="+mn-lt"/>
                <a:ea typeface="+mn-ea"/>
                <a:cs typeface="+mn-cs"/>
              </a:rPr>
              <a:t>. Moreover, examining the consequences of soda consumption an help us differentiate between personal troubles and public issues further developing our sociological imagination.”</a:t>
            </a:r>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b="1" kern="1200" dirty="0" smtClean="0">
                <a:solidFill>
                  <a:schemeClr val="tx1"/>
                </a:solidFill>
                <a:effectLst/>
                <a:latin typeface="+mn-lt"/>
                <a:ea typeface="+mn-ea"/>
                <a:cs typeface="+mn-cs"/>
              </a:rPr>
              <a:t>I ask these questions during the wrap-up:</a:t>
            </a:r>
            <a:r>
              <a:rPr lang="en-US" sz="1200" kern="1200" dirty="0" smtClean="0">
                <a:solidFill>
                  <a:schemeClr val="tx1"/>
                </a:solidFill>
                <a:effectLst/>
                <a:latin typeface="+mn-lt"/>
                <a:ea typeface="+mn-ea"/>
                <a:cs typeface="+mn-cs"/>
              </a:rPr>
              <a:t> How does the historical moment influence our personal choice to consume this and similar beverages? (Possible answers: We are reducing our consumption because sugar is evil. We are drinking more of it because the portion sizes are larger in bottles compared to cans. Americans have a different relationship to Coca-Cola than other nations.)</a:t>
            </a:r>
          </a:p>
          <a:p>
            <a:endParaRPr lang="en-US" dirty="0"/>
          </a:p>
        </p:txBody>
      </p:sp>
      <p:sp>
        <p:nvSpPr>
          <p:cNvPr id="4" name="Slide Number Placeholder 3"/>
          <p:cNvSpPr>
            <a:spLocks noGrp="1"/>
          </p:cNvSpPr>
          <p:nvPr>
            <p:ph type="sldNum" sz="quarter" idx="10"/>
          </p:nvPr>
        </p:nvSpPr>
        <p:spPr/>
        <p:txBody>
          <a:bodyPr/>
          <a:lstStyle/>
          <a:p>
            <a:fld id="{FB674931-CB2E-4466-ABE7-B95B6DA07E8A}" type="slidenum">
              <a:rPr lang="en-US" smtClean="0"/>
              <a:t>7</a:t>
            </a:fld>
            <a:endParaRPr lang="en-US"/>
          </a:p>
        </p:txBody>
      </p:sp>
    </p:spTree>
    <p:extLst>
      <p:ext uri="{BB962C8B-B14F-4D97-AF65-F5344CB8AC3E}">
        <p14:creationId xmlns:p14="http://schemas.microsoft.com/office/powerpoint/2010/main" val="3784097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SOC-S 100</a:t>
            </a:r>
            <a:endParaRPr lang="en-US"/>
          </a:p>
        </p:txBody>
      </p:sp>
      <p:sp>
        <p:nvSpPr>
          <p:cNvPr id="5" name="Footer Placeholder 4"/>
          <p:cNvSpPr>
            <a:spLocks noGrp="1"/>
          </p:cNvSpPr>
          <p:nvPr>
            <p:ph type="ftr" sz="quarter" idx="11"/>
          </p:nvPr>
        </p:nvSpPr>
        <p:spPr/>
        <p:txBody>
          <a:bodyPr/>
          <a:lstStyle/>
          <a:p>
            <a:r>
              <a:rPr lang="en-US" smtClean="0"/>
              <a:t>© 2015 Stephanie Medley-Rath</a:t>
            </a:r>
            <a:endParaRPr lang="en-US"/>
          </a:p>
        </p:txBody>
      </p:sp>
      <p:sp>
        <p:nvSpPr>
          <p:cNvPr id="6" name="Slide Number Placeholder 5"/>
          <p:cNvSpPr>
            <a:spLocks noGrp="1"/>
          </p:cNvSpPr>
          <p:nvPr>
            <p:ph type="sldNum" sz="quarter" idx="12"/>
          </p:nvPr>
        </p:nvSpPr>
        <p:spPr/>
        <p:txBody>
          <a:bodyPr/>
          <a:lstStyle/>
          <a:p>
            <a:fld id="{C047A716-49F3-4A98-B457-A57F433D42FF}" type="slidenum">
              <a:rPr lang="en-US" smtClean="0"/>
              <a:t>‹#›</a:t>
            </a:fld>
            <a:endParaRPr lang="en-US"/>
          </a:p>
        </p:txBody>
      </p:sp>
    </p:spTree>
    <p:extLst>
      <p:ext uri="{BB962C8B-B14F-4D97-AF65-F5344CB8AC3E}">
        <p14:creationId xmlns:p14="http://schemas.microsoft.com/office/powerpoint/2010/main" val="2313443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SOC-S 100</a:t>
            </a:r>
            <a:endParaRPr lang="en-US"/>
          </a:p>
        </p:txBody>
      </p:sp>
      <p:sp>
        <p:nvSpPr>
          <p:cNvPr id="5" name="Footer Placeholder 4"/>
          <p:cNvSpPr>
            <a:spLocks noGrp="1"/>
          </p:cNvSpPr>
          <p:nvPr>
            <p:ph type="ftr" sz="quarter" idx="11"/>
          </p:nvPr>
        </p:nvSpPr>
        <p:spPr/>
        <p:txBody>
          <a:bodyPr/>
          <a:lstStyle/>
          <a:p>
            <a:r>
              <a:rPr lang="en-US" smtClean="0"/>
              <a:t>© 2015 Stephanie Medley-Rath</a:t>
            </a:r>
            <a:endParaRPr lang="en-US"/>
          </a:p>
        </p:txBody>
      </p:sp>
      <p:sp>
        <p:nvSpPr>
          <p:cNvPr id="6" name="Slide Number Placeholder 5"/>
          <p:cNvSpPr>
            <a:spLocks noGrp="1"/>
          </p:cNvSpPr>
          <p:nvPr>
            <p:ph type="sldNum" sz="quarter" idx="12"/>
          </p:nvPr>
        </p:nvSpPr>
        <p:spPr/>
        <p:txBody>
          <a:bodyPr/>
          <a:lstStyle/>
          <a:p>
            <a:fld id="{C047A716-49F3-4A98-B457-A57F433D42FF}" type="slidenum">
              <a:rPr lang="en-US" smtClean="0"/>
              <a:t>‹#›</a:t>
            </a:fld>
            <a:endParaRPr lang="en-US"/>
          </a:p>
        </p:txBody>
      </p:sp>
    </p:spTree>
    <p:extLst>
      <p:ext uri="{BB962C8B-B14F-4D97-AF65-F5344CB8AC3E}">
        <p14:creationId xmlns:p14="http://schemas.microsoft.com/office/powerpoint/2010/main" val="106308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SOC-S 100</a:t>
            </a:r>
            <a:endParaRPr lang="en-US"/>
          </a:p>
        </p:txBody>
      </p:sp>
      <p:sp>
        <p:nvSpPr>
          <p:cNvPr id="5" name="Footer Placeholder 4"/>
          <p:cNvSpPr>
            <a:spLocks noGrp="1"/>
          </p:cNvSpPr>
          <p:nvPr>
            <p:ph type="ftr" sz="quarter" idx="11"/>
          </p:nvPr>
        </p:nvSpPr>
        <p:spPr/>
        <p:txBody>
          <a:bodyPr/>
          <a:lstStyle/>
          <a:p>
            <a:r>
              <a:rPr lang="en-US" smtClean="0"/>
              <a:t>© 2015 Stephanie Medley-Rath</a:t>
            </a:r>
            <a:endParaRPr lang="en-US"/>
          </a:p>
        </p:txBody>
      </p:sp>
      <p:sp>
        <p:nvSpPr>
          <p:cNvPr id="6" name="Slide Number Placeholder 5"/>
          <p:cNvSpPr>
            <a:spLocks noGrp="1"/>
          </p:cNvSpPr>
          <p:nvPr>
            <p:ph type="sldNum" sz="quarter" idx="12"/>
          </p:nvPr>
        </p:nvSpPr>
        <p:spPr/>
        <p:txBody>
          <a:bodyPr/>
          <a:lstStyle/>
          <a:p>
            <a:fld id="{C047A716-49F3-4A98-B457-A57F433D42FF}" type="slidenum">
              <a:rPr lang="en-US" smtClean="0"/>
              <a:t>‹#›</a:t>
            </a:fld>
            <a:endParaRPr lang="en-US"/>
          </a:p>
        </p:txBody>
      </p:sp>
    </p:spTree>
    <p:extLst>
      <p:ext uri="{BB962C8B-B14F-4D97-AF65-F5344CB8AC3E}">
        <p14:creationId xmlns:p14="http://schemas.microsoft.com/office/powerpoint/2010/main" val="3447549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SOC-S 100</a:t>
            </a:r>
            <a:endParaRPr lang="en-US"/>
          </a:p>
        </p:txBody>
      </p:sp>
      <p:sp>
        <p:nvSpPr>
          <p:cNvPr id="5" name="Footer Placeholder 4"/>
          <p:cNvSpPr>
            <a:spLocks noGrp="1"/>
          </p:cNvSpPr>
          <p:nvPr>
            <p:ph type="ftr" sz="quarter" idx="11"/>
          </p:nvPr>
        </p:nvSpPr>
        <p:spPr/>
        <p:txBody>
          <a:bodyPr/>
          <a:lstStyle/>
          <a:p>
            <a:r>
              <a:rPr lang="en-US" smtClean="0"/>
              <a:t>© 2015 Stephanie Medley-Rath</a:t>
            </a:r>
            <a:endParaRPr lang="en-US"/>
          </a:p>
        </p:txBody>
      </p:sp>
      <p:sp>
        <p:nvSpPr>
          <p:cNvPr id="6" name="Slide Number Placeholder 5"/>
          <p:cNvSpPr>
            <a:spLocks noGrp="1"/>
          </p:cNvSpPr>
          <p:nvPr>
            <p:ph type="sldNum" sz="quarter" idx="12"/>
          </p:nvPr>
        </p:nvSpPr>
        <p:spPr/>
        <p:txBody>
          <a:bodyPr/>
          <a:lstStyle/>
          <a:p>
            <a:fld id="{C047A716-49F3-4A98-B457-A57F433D42FF}" type="slidenum">
              <a:rPr lang="en-US" smtClean="0"/>
              <a:t>‹#›</a:t>
            </a:fld>
            <a:endParaRPr lang="en-US"/>
          </a:p>
        </p:txBody>
      </p:sp>
    </p:spTree>
    <p:extLst>
      <p:ext uri="{BB962C8B-B14F-4D97-AF65-F5344CB8AC3E}">
        <p14:creationId xmlns:p14="http://schemas.microsoft.com/office/powerpoint/2010/main" val="1143669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SOC-S 100</a:t>
            </a:r>
            <a:endParaRPr lang="en-US"/>
          </a:p>
        </p:txBody>
      </p:sp>
      <p:sp>
        <p:nvSpPr>
          <p:cNvPr id="5" name="Footer Placeholder 4"/>
          <p:cNvSpPr>
            <a:spLocks noGrp="1"/>
          </p:cNvSpPr>
          <p:nvPr>
            <p:ph type="ftr" sz="quarter" idx="11"/>
          </p:nvPr>
        </p:nvSpPr>
        <p:spPr/>
        <p:txBody>
          <a:bodyPr/>
          <a:lstStyle/>
          <a:p>
            <a:r>
              <a:rPr lang="en-US" smtClean="0"/>
              <a:t>© 2015 Stephanie Medley-Rath</a:t>
            </a:r>
            <a:endParaRPr lang="en-US"/>
          </a:p>
        </p:txBody>
      </p:sp>
      <p:sp>
        <p:nvSpPr>
          <p:cNvPr id="6" name="Slide Number Placeholder 5"/>
          <p:cNvSpPr>
            <a:spLocks noGrp="1"/>
          </p:cNvSpPr>
          <p:nvPr>
            <p:ph type="sldNum" sz="quarter" idx="12"/>
          </p:nvPr>
        </p:nvSpPr>
        <p:spPr/>
        <p:txBody>
          <a:bodyPr/>
          <a:lstStyle/>
          <a:p>
            <a:fld id="{C047A716-49F3-4A98-B457-A57F433D42FF}" type="slidenum">
              <a:rPr lang="en-US" smtClean="0"/>
              <a:t>‹#›</a:t>
            </a:fld>
            <a:endParaRPr lang="en-US"/>
          </a:p>
        </p:txBody>
      </p:sp>
    </p:spTree>
    <p:extLst>
      <p:ext uri="{BB962C8B-B14F-4D97-AF65-F5344CB8AC3E}">
        <p14:creationId xmlns:p14="http://schemas.microsoft.com/office/powerpoint/2010/main" val="1497450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SOC-S 100</a:t>
            </a:r>
            <a:endParaRPr lang="en-US"/>
          </a:p>
        </p:txBody>
      </p:sp>
      <p:sp>
        <p:nvSpPr>
          <p:cNvPr id="6" name="Footer Placeholder 5"/>
          <p:cNvSpPr>
            <a:spLocks noGrp="1"/>
          </p:cNvSpPr>
          <p:nvPr>
            <p:ph type="ftr" sz="quarter" idx="11"/>
          </p:nvPr>
        </p:nvSpPr>
        <p:spPr/>
        <p:txBody>
          <a:bodyPr/>
          <a:lstStyle/>
          <a:p>
            <a:r>
              <a:rPr lang="en-US" smtClean="0"/>
              <a:t>© 2015 Stephanie Medley-Rath</a:t>
            </a:r>
            <a:endParaRPr lang="en-US"/>
          </a:p>
        </p:txBody>
      </p:sp>
      <p:sp>
        <p:nvSpPr>
          <p:cNvPr id="7" name="Slide Number Placeholder 6"/>
          <p:cNvSpPr>
            <a:spLocks noGrp="1"/>
          </p:cNvSpPr>
          <p:nvPr>
            <p:ph type="sldNum" sz="quarter" idx="12"/>
          </p:nvPr>
        </p:nvSpPr>
        <p:spPr/>
        <p:txBody>
          <a:bodyPr/>
          <a:lstStyle/>
          <a:p>
            <a:fld id="{C047A716-49F3-4A98-B457-A57F433D42FF}" type="slidenum">
              <a:rPr lang="en-US" smtClean="0"/>
              <a:t>‹#›</a:t>
            </a:fld>
            <a:endParaRPr lang="en-US"/>
          </a:p>
        </p:txBody>
      </p:sp>
    </p:spTree>
    <p:extLst>
      <p:ext uri="{BB962C8B-B14F-4D97-AF65-F5344CB8AC3E}">
        <p14:creationId xmlns:p14="http://schemas.microsoft.com/office/powerpoint/2010/main" val="1840322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SOC-S 100</a:t>
            </a:r>
            <a:endParaRPr lang="en-US"/>
          </a:p>
        </p:txBody>
      </p:sp>
      <p:sp>
        <p:nvSpPr>
          <p:cNvPr id="8" name="Footer Placeholder 7"/>
          <p:cNvSpPr>
            <a:spLocks noGrp="1"/>
          </p:cNvSpPr>
          <p:nvPr>
            <p:ph type="ftr" sz="quarter" idx="11"/>
          </p:nvPr>
        </p:nvSpPr>
        <p:spPr/>
        <p:txBody>
          <a:bodyPr/>
          <a:lstStyle/>
          <a:p>
            <a:r>
              <a:rPr lang="en-US" smtClean="0"/>
              <a:t>© 2015 Stephanie Medley-Rath</a:t>
            </a:r>
            <a:endParaRPr lang="en-US"/>
          </a:p>
        </p:txBody>
      </p:sp>
      <p:sp>
        <p:nvSpPr>
          <p:cNvPr id="9" name="Slide Number Placeholder 8"/>
          <p:cNvSpPr>
            <a:spLocks noGrp="1"/>
          </p:cNvSpPr>
          <p:nvPr>
            <p:ph type="sldNum" sz="quarter" idx="12"/>
          </p:nvPr>
        </p:nvSpPr>
        <p:spPr/>
        <p:txBody>
          <a:bodyPr/>
          <a:lstStyle/>
          <a:p>
            <a:fld id="{C047A716-49F3-4A98-B457-A57F433D42FF}" type="slidenum">
              <a:rPr lang="en-US" smtClean="0"/>
              <a:t>‹#›</a:t>
            </a:fld>
            <a:endParaRPr lang="en-US"/>
          </a:p>
        </p:txBody>
      </p:sp>
    </p:spTree>
    <p:extLst>
      <p:ext uri="{BB962C8B-B14F-4D97-AF65-F5344CB8AC3E}">
        <p14:creationId xmlns:p14="http://schemas.microsoft.com/office/powerpoint/2010/main" val="2877287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SOC-S 100</a:t>
            </a:r>
            <a:endParaRPr lang="en-US"/>
          </a:p>
        </p:txBody>
      </p:sp>
      <p:sp>
        <p:nvSpPr>
          <p:cNvPr id="4" name="Footer Placeholder 3"/>
          <p:cNvSpPr>
            <a:spLocks noGrp="1"/>
          </p:cNvSpPr>
          <p:nvPr>
            <p:ph type="ftr" sz="quarter" idx="11"/>
          </p:nvPr>
        </p:nvSpPr>
        <p:spPr/>
        <p:txBody>
          <a:bodyPr/>
          <a:lstStyle/>
          <a:p>
            <a:r>
              <a:rPr lang="en-US" smtClean="0"/>
              <a:t>© 2015 Stephanie Medley-Rath</a:t>
            </a:r>
            <a:endParaRPr lang="en-US"/>
          </a:p>
        </p:txBody>
      </p:sp>
      <p:sp>
        <p:nvSpPr>
          <p:cNvPr id="5" name="Slide Number Placeholder 4"/>
          <p:cNvSpPr>
            <a:spLocks noGrp="1"/>
          </p:cNvSpPr>
          <p:nvPr>
            <p:ph type="sldNum" sz="quarter" idx="12"/>
          </p:nvPr>
        </p:nvSpPr>
        <p:spPr/>
        <p:txBody>
          <a:bodyPr/>
          <a:lstStyle/>
          <a:p>
            <a:fld id="{C047A716-49F3-4A98-B457-A57F433D42FF}" type="slidenum">
              <a:rPr lang="en-US" smtClean="0"/>
              <a:t>‹#›</a:t>
            </a:fld>
            <a:endParaRPr lang="en-US"/>
          </a:p>
        </p:txBody>
      </p:sp>
    </p:spTree>
    <p:extLst>
      <p:ext uri="{BB962C8B-B14F-4D97-AF65-F5344CB8AC3E}">
        <p14:creationId xmlns:p14="http://schemas.microsoft.com/office/powerpoint/2010/main" val="247355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SOC-S 100</a:t>
            </a:r>
            <a:endParaRPr lang="en-US"/>
          </a:p>
        </p:txBody>
      </p:sp>
      <p:sp>
        <p:nvSpPr>
          <p:cNvPr id="3" name="Footer Placeholder 2"/>
          <p:cNvSpPr>
            <a:spLocks noGrp="1"/>
          </p:cNvSpPr>
          <p:nvPr>
            <p:ph type="ftr" sz="quarter" idx="11"/>
          </p:nvPr>
        </p:nvSpPr>
        <p:spPr/>
        <p:txBody>
          <a:bodyPr/>
          <a:lstStyle/>
          <a:p>
            <a:r>
              <a:rPr lang="en-US" smtClean="0"/>
              <a:t>© 2015 Stephanie Medley-Rath</a:t>
            </a:r>
            <a:endParaRPr lang="en-US"/>
          </a:p>
        </p:txBody>
      </p:sp>
      <p:sp>
        <p:nvSpPr>
          <p:cNvPr id="4" name="Slide Number Placeholder 3"/>
          <p:cNvSpPr>
            <a:spLocks noGrp="1"/>
          </p:cNvSpPr>
          <p:nvPr>
            <p:ph type="sldNum" sz="quarter" idx="12"/>
          </p:nvPr>
        </p:nvSpPr>
        <p:spPr/>
        <p:txBody>
          <a:bodyPr/>
          <a:lstStyle/>
          <a:p>
            <a:fld id="{C047A716-49F3-4A98-B457-A57F433D42FF}" type="slidenum">
              <a:rPr lang="en-US" smtClean="0"/>
              <a:t>‹#›</a:t>
            </a:fld>
            <a:endParaRPr lang="en-US"/>
          </a:p>
        </p:txBody>
      </p:sp>
    </p:spTree>
    <p:extLst>
      <p:ext uri="{BB962C8B-B14F-4D97-AF65-F5344CB8AC3E}">
        <p14:creationId xmlns:p14="http://schemas.microsoft.com/office/powerpoint/2010/main" val="2001039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SOC-S 100</a:t>
            </a:r>
            <a:endParaRPr lang="en-US"/>
          </a:p>
        </p:txBody>
      </p:sp>
      <p:sp>
        <p:nvSpPr>
          <p:cNvPr id="6" name="Footer Placeholder 5"/>
          <p:cNvSpPr>
            <a:spLocks noGrp="1"/>
          </p:cNvSpPr>
          <p:nvPr>
            <p:ph type="ftr" sz="quarter" idx="11"/>
          </p:nvPr>
        </p:nvSpPr>
        <p:spPr/>
        <p:txBody>
          <a:bodyPr/>
          <a:lstStyle/>
          <a:p>
            <a:r>
              <a:rPr lang="en-US" smtClean="0"/>
              <a:t>© 2015 Stephanie Medley-Rath</a:t>
            </a:r>
            <a:endParaRPr lang="en-US"/>
          </a:p>
        </p:txBody>
      </p:sp>
      <p:sp>
        <p:nvSpPr>
          <p:cNvPr id="7" name="Slide Number Placeholder 6"/>
          <p:cNvSpPr>
            <a:spLocks noGrp="1"/>
          </p:cNvSpPr>
          <p:nvPr>
            <p:ph type="sldNum" sz="quarter" idx="12"/>
          </p:nvPr>
        </p:nvSpPr>
        <p:spPr/>
        <p:txBody>
          <a:bodyPr/>
          <a:lstStyle/>
          <a:p>
            <a:fld id="{C047A716-49F3-4A98-B457-A57F433D42FF}" type="slidenum">
              <a:rPr lang="en-US" smtClean="0"/>
              <a:t>‹#›</a:t>
            </a:fld>
            <a:endParaRPr lang="en-US"/>
          </a:p>
        </p:txBody>
      </p:sp>
    </p:spTree>
    <p:extLst>
      <p:ext uri="{BB962C8B-B14F-4D97-AF65-F5344CB8AC3E}">
        <p14:creationId xmlns:p14="http://schemas.microsoft.com/office/powerpoint/2010/main" val="3309472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SOC-S 100</a:t>
            </a:r>
            <a:endParaRPr lang="en-US"/>
          </a:p>
        </p:txBody>
      </p:sp>
      <p:sp>
        <p:nvSpPr>
          <p:cNvPr id="6" name="Footer Placeholder 5"/>
          <p:cNvSpPr>
            <a:spLocks noGrp="1"/>
          </p:cNvSpPr>
          <p:nvPr>
            <p:ph type="ftr" sz="quarter" idx="11"/>
          </p:nvPr>
        </p:nvSpPr>
        <p:spPr/>
        <p:txBody>
          <a:bodyPr/>
          <a:lstStyle/>
          <a:p>
            <a:r>
              <a:rPr lang="en-US" smtClean="0"/>
              <a:t>© 2015 Stephanie Medley-Rath</a:t>
            </a:r>
            <a:endParaRPr lang="en-US"/>
          </a:p>
        </p:txBody>
      </p:sp>
      <p:sp>
        <p:nvSpPr>
          <p:cNvPr id="7" name="Slide Number Placeholder 6"/>
          <p:cNvSpPr>
            <a:spLocks noGrp="1"/>
          </p:cNvSpPr>
          <p:nvPr>
            <p:ph type="sldNum" sz="quarter" idx="12"/>
          </p:nvPr>
        </p:nvSpPr>
        <p:spPr/>
        <p:txBody>
          <a:bodyPr/>
          <a:lstStyle/>
          <a:p>
            <a:fld id="{C047A716-49F3-4A98-B457-A57F433D42FF}" type="slidenum">
              <a:rPr lang="en-US" smtClean="0"/>
              <a:t>‹#›</a:t>
            </a:fld>
            <a:endParaRPr lang="en-US"/>
          </a:p>
        </p:txBody>
      </p:sp>
    </p:spTree>
    <p:extLst>
      <p:ext uri="{BB962C8B-B14F-4D97-AF65-F5344CB8AC3E}">
        <p14:creationId xmlns:p14="http://schemas.microsoft.com/office/powerpoint/2010/main" val="2398016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SOC-S 100</a:t>
            </a:r>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2015 Stephanie Medley-Rath</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47A716-49F3-4A98-B457-A57F433D42FF}" type="slidenum">
              <a:rPr lang="en-US" smtClean="0"/>
              <a:t>‹#›</a:t>
            </a:fld>
            <a:endParaRPr lang="en-US"/>
          </a:p>
        </p:txBody>
      </p:sp>
    </p:spTree>
    <p:extLst>
      <p:ext uri="{BB962C8B-B14F-4D97-AF65-F5344CB8AC3E}">
        <p14:creationId xmlns:p14="http://schemas.microsoft.com/office/powerpoint/2010/main" val="1139754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rial" panose="020B0604020202020204" pitchFamily="34" charset="0"/>
                <a:cs typeface="Arial" panose="020B0604020202020204" pitchFamily="34" charset="0"/>
              </a:rPr>
              <a:t>Objects from Everyday Life: A Can of Coca-Cola</a:t>
            </a:r>
            <a:endParaRPr lang="en-US"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lnSpcReduction="10000"/>
          </a:bodyPr>
          <a:lstStyle/>
          <a:p>
            <a:r>
              <a:rPr lang="en-US" dirty="0" smtClean="0">
                <a:latin typeface="Arial" panose="020B0604020202020204" pitchFamily="34" charset="0"/>
                <a:cs typeface="Arial" panose="020B0604020202020204" pitchFamily="34" charset="0"/>
              </a:rPr>
              <a:t>As Used By:</a:t>
            </a:r>
          </a:p>
          <a:p>
            <a:r>
              <a:rPr lang="en-US" dirty="0" smtClean="0">
                <a:latin typeface="Arial" panose="020B0604020202020204" pitchFamily="34" charset="0"/>
                <a:cs typeface="Arial" panose="020B0604020202020204" pitchFamily="34" charset="0"/>
              </a:rPr>
              <a:t>Stephanie Medley-</a:t>
            </a:r>
            <a:r>
              <a:rPr lang="en-US" dirty="0" err="1" smtClean="0">
                <a:latin typeface="Arial" panose="020B0604020202020204" pitchFamily="34" charset="0"/>
                <a:cs typeface="Arial" panose="020B0604020202020204" pitchFamily="34" charset="0"/>
              </a:rPr>
              <a:t>Rath</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Indiana University Kokomo</a:t>
            </a:r>
          </a:p>
          <a:p>
            <a:r>
              <a:rPr lang="en-US" dirty="0" smtClean="0">
                <a:latin typeface="Arial" panose="020B0604020202020204" pitchFamily="34" charset="0"/>
                <a:cs typeface="Arial" panose="020B0604020202020204" pitchFamily="34" charset="0"/>
              </a:rPr>
              <a:t>2015</a:t>
            </a:r>
            <a:endParaRPr lang="en-US"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r>
              <a:rPr lang="en-US" smtClean="0"/>
              <a:t>SOC-S 100</a:t>
            </a:r>
            <a:endParaRPr lang="en-US"/>
          </a:p>
        </p:txBody>
      </p:sp>
      <p:sp>
        <p:nvSpPr>
          <p:cNvPr id="5" name="Footer Placeholder 4"/>
          <p:cNvSpPr>
            <a:spLocks noGrp="1"/>
          </p:cNvSpPr>
          <p:nvPr>
            <p:ph type="ftr" sz="quarter" idx="11"/>
          </p:nvPr>
        </p:nvSpPr>
        <p:spPr/>
        <p:txBody>
          <a:bodyPr/>
          <a:lstStyle/>
          <a:p>
            <a:r>
              <a:rPr lang="en-US" smtClean="0"/>
              <a:t>© 2015 Stephanie Medley-Rath</a:t>
            </a:r>
            <a:endParaRPr lang="en-US"/>
          </a:p>
        </p:txBody>
      </p:sp>
      <p:sp>
        <p:nvSpPr>
          <p:cNvPr id="6" name="Slide Number Placeholder 5"/>
          <p:cNvSpPr>
            <a:spLocks noGrp="1"/>
          </p:cNvSpPr>
          <p:nvPr>
            <p:ph type="sldNum" sz="quarter" idx="12"/>
          </p:nvPr>
        </p:nvSpPr>
        <p:spPr/>
        <p:txBody>
          <a:bodyPr/>
          <a:lstStyle/>
          <a:p>
            <a:fld id="{C047A716-49F3-4A98-B457-A57F433D42FF}" type="slidenum">
              <a:rPr lang="en-US" smtClean="0"/>
              <a:t>1</a:t>
            </a:fld>
            <a:endParaRPr lang="en-US"/>
          </a:p>
        </p:txBody>
      </p:sp>
    </p:spTree>
    <p:extLst>
      <p:ext uri="{BB962C8B-B14F-4D97-AF65-F5344CB8AC3E}">
        <p14:creationId xmlns:p14="http://schemas.microsoft.com/office/powerpoint/2010/main" val="889876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Objects from Everyday Life</a:t>
            </a:r>
            <a:endParaRPr lang="en-US"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r>
              <a:rPr lang="en-US" smtClean="0"/>
              <a:t>SOC-S 100</a:t>
            </a:r>
            <a:endParaRPr lang="en-US"/>
          </a:p>
        </p:txBody>
      </p:sp>
      <p:sp>
        <p:nvSpPr>
          <p:cNvPr id="6" name="Footer Placeholder 5"/>
          <p:cNvSpPr>
            <a:spLocks noGrp="1"/>
          </p:cNvSpPr>
          <p:nvPr>
            <p:ph type="ftr" sz="quarter" idx="11"/>
          </p:nvPr>
        </p:nvSpPr>
        <p:spPr/>
        <p:txBody>
          <a:bodyPr/>
          <a:lstStyle/>
          <a:p>
            <a:r>
              <a:rPr lang="en-US" smtClean="0"/>
              <a:t>© 2015 Stephanie Medley-Rath</a:t>
            </a:r>
            <a:endParaRPr lang="en-US"/>
          </a:p>
        </p:txBody>
      </p:sp>
      <p:sp>
        <p:nvSpPr>
          <p:cNvPr id="5" name="Slide Number Placeholder 4"/>
          <p:cNvSpPr>
            <a:spLocks noGrp="1"/>
          </p:cNvSpPr>
          <p:nvPr>
            <p:ph type="sldNum" sz="quarter" idx="12"/>
          </p:nvPr>
        </p:nvSpPr>
        <p:spPr/>
        <p:txBody>
          <a:bodyPr/>
          <a:lstStyle/>
          <a:p>
            <a:fld id="{C77BB68A-5F79-42FB-B997-17951AA12736}" type="slidenum">
              <a:rPr lang="en-US" smtClean="0"/>
              <a:pPr/>
              <a:t>2</a:t>
            </a:fld>
            <a:endParaRPr lang="en-US"/>
          </a:p>
        </p:txBody>
      </p:sp>
      <p:sp>
        <p:nvSpPr>
          <p:cNvPr id="3" name="Content Placeholder 2"/>
          <p:cNvSpPr>
            <a:spLocks noGrp="1"/>
          </p:cNvSpPr>
          <p:nvPr>
            <p:ph idx="1"/>
          </p:nvPr>
        </p:nvSpPr>
        <p:spPr/>
        <p:txBody>
          <a:bodyPr>
            <a:normAutofit lnSpcReduction="10000"/>
          </a:bodyPr>
          <a:lstStyle/>
          <a:p>
            <a:pPr marL="0" indent="0">
              <a:lnSpc>
                <a:spcPct val="100000"/>
              </a:lnSpc>
              <a:spcBef>
                <a:spcPts val="0"/>
              </a:spcBef>
              <a:buNone/>
            </a:pPr>
            <a:r>
              <a:rPr lang="en-US" dirty="0" smtClean="0">
                <a:latin typeface="Arial" panose="020B0604020202020204" pitchFamily="34" charset="0"/>
                <a:cs typeface="Arial" panose="020B0604020202020204" pitchFamily="34" charset="0"/>
              </a:rPr>
              <a:t>I like to include a </a:t>
            </a:r>
            <a:r>
              <a:rPr lang="en-US" dirty="0" smtClean="0">
                <a:latin typeface="Arial" panose="020B0604020202020204" pitchFamily="34" charset="0"/>
                <a:cs typeface="Arial" panose="020B0604020202020204" pitchFamily="34" charset="0"/>
              </a:rPr>
              <a:t>photo </a:t>
            </a:r>
            <a:r>
              <a:rPr lang="en-US" dirty="0" smtClean="0">
                <a:latin typeface="Arial" panose="020B0604020202020204" pitchFamily="34" charset="0"/>
                <a:cs typeface="Arial" panose="020B0604020202020204" pitchFamily="34" charset="0"/>
              </a:rPr>
              <a:t>of a bottle or can of Coca-Cola. There are many options, but a </a:t>
            </a:r>
            <a:r>
              <a:rPr lang="en-US" dirty="0" smtClean="0">
                <a:latin typeface="Arial" panose="020B0604020202020204" pitchFamily="34" charset="0"/>
                <a:cs typeface="Arial" panose="020B0604020202020204" pitchFamily="34" charset="0"/>
              </a:rPr>
              <a:t>simple photo of a can </a:t>
            </a:r>
            <a:r>
              <a:rPr lang="en-US" dirty="0" err="1" smtClean="0">
                <a:latin typeface="Arial" panose="020B0604020202020204" pitchFamily="34" charset="0"/>
                <a:cs typeface="Arial" panose="020B0604020202020204" pitchFamily="34" charset="0"/>
              </a:rPr>
              <a:t>can</a:t>
            </a:r>
            <a:r>
              <a:rPr lang="en-US" dirty="0" smtClean="0">
                <a:latin typeface="Arial" panose="020B0604020202020204" pitchFamily="34" charset="0"/>
                <a:cs typeface="Arial" panose="020B0604020202020204" pitchFamily="34" charset="0"/>
              </a:rPr>
              <a:t> be </a:t>
            </a:r>
            <a:r>
              <a:rPr lang="en-US" dirty="0" smtClean="0">
                <a:latin typeface="Arial" panose="020B0604020202020204" pitchFamily="34" charset="0"/>
                <a:cs typeface="Arial" panose="020B0604020202020204" pitchFamily="34" charset="0"/>
              </a:rPr>
              <a:t>found at the below website.</a:t>
            </a:r>
          </a:p>
          <a:p>
            <a:pPr marL="0" indent="0">
              <a:lnSpc>
                <a:spcPct val="100000"/>
              </a:lnSpc>
              <a:spcBef>
                <a:spcPts val="0"/>
              </a:spcBef>
              <a:buNone/>
            </a:pPr>
            <a:endParaRPr lang="en-US" b="1" dirty="0" smtClean="0">
              <a:latin typeface="Arial" panose="020B0604020202020204" pitchFamily="34" charset="0"/>
              <a:cs typeface="Arial" panose="020B0604020202020204" pitchFamily="34" charset="0"/>
            </a:endParaRPr>
          </a:p>
          <a:p>
            <a:pPr marL="0" indent="0">
              <a:lnSpc>
                <a:spcPct val="100000"/>
              </a:lnSpc>
              <a:spcBef>
                <a:spcPts val="0"/>
              </a:spcBef>
              <a:buNone/>
            </a:pPr>
            <a:r>
              <a:rPr lang="en-US" b="1" dirty="0" smtClean="0">
                <a:latin typeface="Arial" panose="020B0604020202020204" pitchFamily="34" charset="0"/>
                <a:cs typeface="Arial" panose="020B0604020202020204" pitchFamily="34" charset="0"/>
              </a:rPr>
              <a:t>Images </a:t>
            </a:r>
            <a:r>
              <a:rPr lang="en-US" b="1" dirty="0">
                <a:latin typeface="Arial" panose="020B0604020202020204" pitchFamily="34" charset="0"/>
                <a:cs typeface="Arial" panose="020B0604020202020204" pitchFamily="34" charset="0"/>
              </a:rPr>
              <a:t>can be found at: </a:t>
            </a:r>
            <a:endParaRPr lang="en-US" b="1" dirty="0" smtClean="0">
              <a:latin typeface="Arial" panose="020B0604020202020204" pitchFamily="34" charset="0"/>
              <a:cs typeface="Arial" panose="020B0604020202020204" pitchFamily="34" charset="0"/>
            </a:endParaRPr>
          </a:p>
          <a:p>
            <a:pPr marL="0" lvl="0" indent="0">
              <a:lnSpc>
                <a:spcPct val="100000"/>
              </a:lnSpc>
              <a:spcBef>
                <a:spcPts val="0"/>
              </a:spcBef>
              <a:buNone/>
            </a:pPr>
            <a:r>
              <a:rPr lang="en-US" dirty="0" smtClean="0">
                <a:latin typeface="Arial" panose="020B0604020202020204" pitchFamily="34" charset="0"/>
                <a:cs typeface="Arial" panose="020B0604020202020204" pitchFamily="34" charset="0"/>
              </a:rPr>
              <a:t>Bellis, Mary. 2015. “The History of Coca-Cola: John Pemberton </a:t>
            </a:r>
          </a:p>
          <a:p>
            <a:pPr marL="0" lvl="0" indent="0">
              <a:lnSpc>
                <a:spcPct val="100000"/>
              </a:lnSpc>
              <a:spcBef>
                <a:spcPts val="0"/>
              </a:spcBef>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was the Inventor of Coca-Cola.” About.com. Retrieved 	August 2, 2015 	(http</a:t>
            </a:r>
            <a:r>
              <a:rPr lang="en-US" dirty="0">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inventors.about.com/od/cstartinventions/a/coca_cola.	</a:t>
            </a:r>
            <a:r>
              <a:rPr lang="en-US" dirty="0" err="1" smtClean="0">
                <a:latin typeface="Arial" panose="020B0604020202020204" pitchFamily="34" charset="0"/>
                <a:cs typeface="Arial" panose="020B0604020202020204" pitchFamily="34" charset="0"/>
              </a:rPr>
              <a:t>htm</a:t>
            </a:r>
            <a:r>
              <a:rPr lang="en-US" dirty="0">
                <a:latin typeface="Arial" panose="020B0604020202020204" pitchFamily="34" charset="0"/>
                <a:cs typeface="Arial" panose="020B0604020202020204" pitchFamily="34" charset="0"/>
              </a:rPr>
              <a:t>).</a:t>
            </a:r>
          </a:p>
          <a:p>
            <a:endParaRPr lang="en-US" b="1" dirty="0"/>
          </a:p>
          <a:p>
            <a:endParaRPr lang="en-US" dirty="0"/>
          </a:p>
        </p:txBody>
      </p:sp>
    </p:spTree>
    <p:extLst>
      <p:ext uri="{BB962C8B-B14F-4D97-AF65-F5344CB8AC3E}">
        <p14:creationId xmlns:p14="http://schemas.microsoft.com/office/powerpoint/2010/main" val="40979133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Local Analysis</a:t>
            </a:r>
            <a:endParaRPr lang="en-US"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r>
              <a:rPr lang="en-US" smtClean="0"/>
              <a:t>SOC-S 100</a:t>
            </a:r>
            <a:endParaRPr lang="en-US"/>
          </a:p>
        </p:txBody>
      </p:sp>
      <p:sp>
        <p:nvSpPr>
          <p:cNvPr id="5" name="Footer Placeholder 4"/>
          <p:cNvSpPr>
            <a:spLocks noGrp="1"/>
          </p:cNvSpPr>
          <p:nvPr>
            <p:ph type="ftr" sz="quarter" idx="11"/>
          </p:nvPr>
        </p:nvSpPr>
        <p:spPr/>
        <p:txBody>
          <a:bodyPr/>
          <a:lstStyle/>
          <a:p>
            <a:r>
              <a:rPr lang="en-US" smtClean="0"/>
              <a:t>© 2015 Stephanie Medley-Rath</a:t>
            </a:r>
            <a:endParaRPr lang="en-US"/>
          </a:p>
        </p:txBody>
      </p:sp>
      <p:sp>
        <p:nvSpPr>
          <p:cNvPr id="6" name="Slide Number Placeholder 5"/>
          <p:cNvSpPr>
            <a:spLocks noGrp="1"/>
          </p:cNvSpPr>
          <p:nvPr>
            <p:ph type="sldNum" sz="quarter" idx="12"/>
          </p:nvPr>
        </p:nvSpPr>
        <p:spPr/>
        <p:txBody>
          <a:bodyPr/>
          <a:lstStyle/>
          <a:p>
            <a:fld id="{C77BB68A-5F79-42FB-B997-17951AA12736}" type="slidenum">
              <a:rPr lang="en-US" smtClean="0"/>
              <a:pPr/>
              <a:t>3</a:t>
            </a:fld>
            <a:endParaRPr lang="en-US"/>
          </a:p>
        </p:txBody>
      </p:sp>
      <p:sp>
        <p:nvSpPr>
          <p:cNvPr id="3" name="Content Placeholder 2"/>
          <p:cNvSpPr>
            <a:spLocks noGrp="1"/>
          </p:cNvSpPr>
          <p:nvPr>
            <p:ph idx="1"/>
          </p:nvPr>
        </p:nvSpPr>
        <p:spPr/>
        <p:txBody>
          <a:bodyPr/>
          <a:lstStyle/>
          <a:p>
            <a:pPr marL="0" lvl="0" indent="0">
              <a:lnSpc>
                <a:spcPct val="100000"/>
              </a:lnSpc>
              <a:spcBef>
                <a:spcPts val="0"/>
              </a:spcBef>
              <a:buNone/>
            </a:pPr>
            <a:r>
              <a:rPr lang="en-US" dirty="0" smtClean="0">
                <a:latin typeface="Arial" panose="020B0604020202020204" pitchFamily="34" charset="0"/>
                <a:cs typeface="Arial" panose="020B0604020202020204" pitchFamily="34" charset="0"/>
              </a:rPr>
              <a:t>I like to use a photo indicating that Coca-Cola is used in the food item rather than just a picture of the food item. </a:t>
            </a:r>
            <a:endParaRPr lang="en-US" dirty="0">
              <a:latin typeface="Arial" panose="020B0604020202020204" pitchFamily="34" charset="0"/>
              <a:cs typeface="Arial" panose="020B0604020202020204" pitchFamily="34" charset="0"/>
            </a:endParaRPr>
          </a:p>
          <a:p>
            <a:pPr marL="0" lvl="0" indent="0">
              <a:lnSpc>
                <a:spcPct val="100000"/>
              </a:lnSpc>
              <a:spcBef>
                <a:spcPts val="0"/>
              </a:spcBef>
              <a:buNone/>
            </a:pPr>
            <a:endParaRPr lang="en-US" b="1" dirty="0" smtClean="0">
              <a:latin typeface="Arial" panose="020B0604020202020204" pitchFamily="34" charset="0"/>
              <a:cs typeface="Arial" panose="020B0604020202020204" pitchFamily="34" charset="0"/>
            </a:endParaRPr>
          </a:p>
          <a:p>
            <a:pPr marL="0" lvl="0" indent="0">
              <a:lnSpc>
                <a:spcPct val="100000"/>
              </a:lnSpc>
              <a:spcBef>
                <a:spcPts val="0"/>
              </a:spcBef>
              <a:buNone/>
            </a:pPr>
            <a:r>
              <a:rPr lang="en-US" b="1" dirty="0" smtClean="0">
                <a:latin typeface="Arial" panose="020B0604020202020204" pitchFamily="34" charset="0"/>
                <a:cs typeface="Arial" panose="020B0604020202020204" pitchFamily="34" charset="0"/>
              </a:rPr>
              <a:t>Images </a:t>
            </a:r>
            <a:r>
              <a:rPr lang="en-US" b="1" dirty="0">
                <a:latin typeface="Arial" panose="020B0604020202020204" pitchFamily="34" charset="0"/>
                <a:cs typeface="Arial" panose="020B0604020202020204" pitchFamily="34" charset="0"/>
              </a:rPr>
              <a:t>can be found at: </a:t>
            </a:r>
            <a:endParaRPr lang="en-US" b="1" dirty="0" smtClean="0">
              <a:latin typeface="Arial" panose="020B0604020202020204" pitchFamily="34" charset="0"/>
              <a:cs typeface="Arial" panose="020B0604020202020204" pitchFamily="34" charset="0"/>
            </a:endParaRPr>
          </a:p>
          <a:p>
            <a:pPr marL="0" lvl="0" indent="0">
              <a:lnSpc>
                <a:spcPct val="100000"/>
              </a:lnSpc>
              <a:spcBef>
                <a:spcPts val="0"/>
              </a:spcBef>
              <a:buNone/>
            </a:pPr>
            <a:r>
              <a:rPr lang="en-US" dirty="0" smtClean="0">
                <a:latin typeface="Arial" panose="020B0604020202020204" pitchFamily="34" charset="0"/>
                <a:cs typeface="Arial" panose="020B0604020202020204" pitchFamily="34" charset="0"/>
              </a:rPr>
              <a:t>Coca-Cola</a:t>
            </a:r>
            <a:r>
              <a:rPr lang="en-US" dirty="0">
                <a:latin typeface="Arial" panose="020B0604020202020204" pitchFamily="34" charset="0"/>
                <a:cs typeface="Arial" panose="020B0604020202020204" pitchFamily="34" charset="0"/>
              </a:rPr>
              <a:t>. 2015. “Food.” Retrieved July 15, 2015 </a:t>
            </a:r>
            <a:endParaRPr lang="en-US" dirty="0" smtClean="0">
              <a:latin typeface="Arial" panose="020B0604020202020204" pitchFamily="34" charset="0"/>
              <a:cs typeface="Arial" panose="020B0604020202020204" pitchFamily="34" charset="0"/>
            </a:endParaRPr>
          </a:p>
          <a:p>
            <a:pPr marL="0" lvl="0" indent="0">
              <a:lnSpc>
                <a:spcPct val="100000"/>
              </a:lnSpc>
              <a:spcBef>
                <a:spcPts val="0"/>
              </a:spcBef>
              <a:buNone/>
            </a:pP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(http://www.coca-colacompany.com/food/).</a:t>
            </a: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266746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Global Analysis</a:t>
            </a:r>
            <a:endParaRPr lang="en-US"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r>
              <a:rPr lang="en-US" smtClean="0"/>
              <a:t>SOC-S 100</a:t>
            </a:r>
            <a:endParaRPr lang="en-US"/>
          </a:p>
        </p:txBody>
      </p:sp>
      <p:sp>
        <p:nvSpPr>
          <p:cNvPr id="5" name="Footer Placeholder 4"/>
          <p:cNvSpPr>
            <a:spLocks noGrp="1"/>
          </p:cNvSpPr>
          <p:nvPr>
            <p:ph type="ftr" sz="quarter" idx="11"/>
          </p:nvPr>
        </p:nvSpPr>
        <p:spPr/>
        <p:txBody>
          <a:bodyPr/>
          <a:lstStyle/>
          <a:p>
            <a:r>
              <a:rPr lang="en-US" smtClean="0"/>
              <a:t>© 2015 Stephanie Medley-Rath</a:t>
            </a:r>
            <a:endParaRPr lang="en-US"/>
          </a:p>
        </p:txBody>
      </p:sp>
      <p:sp>
        <p:nvSpPr>
          <p:cNvPr id="6" name="Slide Number Placeholder 5"/>
          <p:cNvSpPr>
            <a:spLocks noGrp="1"/>
          </p:cNvSpPr>
          <p:nvPr>
            <p:ph type="sldNum" sz="quarter" idx="12"/>
          </p:nvPr>
        </p:nvSpPr>
        <p:spPr/>
        <p:txBody>
          <a:bodyPr/>
          <a:lstStyle/>
          <a:p>
            <a:fld id="{C77BB68A-5F79-42FB-B997-17951AA12736}" type="slidenum">
              <a:rPr lang="en-US" smtClean="0"/>
              <a:pPr/>
              <a:t>4</a:t>
            </a:fld>
            <a:endParaRPr lang="en-US"/>
          </a:p>
        </p:txBody>
      </p:sp>
      <p:sp>
        <p:nvSpPr>
          <p:cNvPr id="3" name="Content Placeholder 2"/>
          <p:cNvSpPr>
            <a:spLocks noGrp="1"/>
          </p:cNvSpPr>
          <p:nvPr>
            <p:ph idx="1"/>
          </p:nvPr>
        </p:nvSpPr>
        <p:spPr/>
        <p:txBody>
          <a:bodyPr>
            <a:noAutofit/>
          </a:bodyPr>
          <a:lstStyle/>
          <a:p>
            <a:pPr marL="0" lvl="0" indent="0">
              <a:lnSpc>
                <a:spcPct val="100000"/>
              </a:lnSpc>
              <a:spcBef>
                <a:spcPts val="0"/>
              </a:spcBef>
              <a:buNone/>
            </a:pPr>
            <a:r>
              <a:rPr lang="en-US" dirty="0" smtClean="0">
                <a:latin typeface="Arial" panose="020B0604020202020204" pitchFamily="34" charset="0"/>
                <a:cs typeface="Arial" panose="020B0604020202020204" pitchFamily="34" charset="0"/>
              </a:rPr>
              <a:t>Several images at the below website highlight Coca-Cola’s water usage in India. </a:t>
            </a:r>
          </a:p>
          <a:p>
            <a:pPr marL="0" lvl="0" indent="0">
              <a:lnSpc>
                <a:spcPct val="100000"/>
              </a:lnSpc>
              <a:spcBef>
                <a:spcPts val="0"/>
              </a:spcBef>
              <a:buNone/>
            </a:pPr>
            <a:endParaRPr lang="en-US" b="1" dirty="0" smtClean="0">
              <a:latin typeface="Arial" panose="020B0604020202020204" pitchFamily="34" charset="0"/>
              <a:cs typeface="Arial" panose="020B0604020202020204" pitchFamily="34" charset="0"/>
            </a:endParaRPr>
          </a:p>
          <a:p>
            <a:pPr marL="0" lvl="0" indent="0">
              <a:lnSpc>
                <a:spcPct val="100000"/>
              </a:lnSpc>
              <a:spcBef>
                <a:spcPts val="0"/>
              </a:spcBef>
              <a:buNone/>
            </a:pPr>
            <a:r>
              <a:rPr lang="en-US" b="1" dirty="0" smtClean="0">
                <a:latin typeface="Arial" panose="020B0604020202020204" pitchFamily="34" charset="0"/>
                <a:cs typeface="Arial" panose="020B0604020202020204" pitchFamily="34" charset="0"/>
              </a:rPr>
              <a:t>Images </a:t>
            </a:r>
            <a:r>
              <a:rPr lang="en-US" b="1" dirty="0">
                <a:latin typeface="Arial" panose="020B0604020202020204" pitchFamily="34" charset="0"/>
                <a:cs typeface="Arial" panose="020B0604020202020204" pitchFamily="34" charset="0"/>
              </a:rPr>
              <a:t>can be found at: </a:t>
            </a:r>
          </a:p>
          <a:p>
            <a:pPr marL="0" indent="0">
              <a:lnSpc>
                <a:spcPct val="100000"/>
              </a:lnSpc>
              <a:spcBef>
                <a:spcPts val="0"/>
              </a:spcBef>
              <a:buNone/>
            </a:pPr>
            <a:r>
              <a:rPr lang="en-US" dirty="0" smtClean="0">
                <a:latin typeface="Arial" panose="020B0604020202020204" pitchFamily="34" charset="0"/>
                <a:cs typeface="Arial" panose="020B0604020202020204" pitchFamily="34" charset="0"/>
              </a:rPr>
              <a:t>TV </a:t>
            </a:r>
            <a:r>
              <a:rPr lang="en-US" dirty="0" err="1" smtClean="0">
                <a:latin typeface="Arial" panose="020B0604020202020204" pitchFamily="34" charset="0"/>
                <a:cs typeface="Arial" panose="020B0604020202020204" pitchFamily="34" charset="0"/>
              </a:rPr>
              <a:t>Novosti</a:t>
            </a:r>
            <a:r>
              <a:rPr lang="en-US" dirty="0" smtClean="0">
                <a:latin typeface="Arial" panose="020B0604020202020204" pitchFamily="34" charset="0"/>
                <a:cs typeface="Arial" panose="020B0604020202020204" pitchFamily="34" charset="0"/>
              </a:rPr>
              <a:t>. 2014. “Coca-Cola </a:t>
            </a:r>
            <a:r>
              <a:rPr lang="en-US" dirty="0">
                <a:latin typeface="Arial" panose="020B0604020202020204" pitchFamily="34" charset="0"/>
                <a:cs typeface="Arial" panose="020B0604020202020204" pitchFamily="34" charset="0"/>
              </a:rPr>
              <a:t>F</a:t>
            </a:r>
            <a:r>
              <a:rPr lang="en-US" dirty="0" smtClean="0">
                <a:latin typeface="Arial" panose="020B0604020202020204" pitchFamily="34" charset="0"/>
                <a:cs typeface="Arial" panose="020B0604020202020204" pitchFamily="34" charset="0"/>
              </a:rPr>
              <a:t>orced </a:t>
            </a:r>
            <a:r>
              <a:rPr lang="en-US" dirty="0">
                <a:latin typeface="Arial" panose="020B0604020202020204" pitchFamily="34" charset="0"/>
                <a:cs typeface="Arial" panose="020B0604020202020204" pitchFamily="34" charset="0"/>
              </a:rPr>
              <a:t>to </a:t>
            </a:r>
            <a:r>
              <a:rPr lang="en-US" dirty="0" smtClean="0">
                <a:latin typeface="Arial" panose="020B0604020202020204" pitchFamily="34" charset="0"/>
                <a:cs typeface="Arial" panose="020B0604020202020204" pitchFamily="34" charset="0"/>
              </a:rPr>
              <a:t>Close </a:t>
            </a:r>
            <a:r>
              <a:rPr lang="en-US" dirty="0">
                <a:latin typeface="Arial" panose="020B0604020202020204" pitchFamily="34" charset="0"/>
                <a:cs typeface="Arial" panose="020B0604020202020204" pitchFamily="34" charset="0"/>
              </a:rPr>
              <a:t>India </a:t>
            </a:r>
            <a:r>
              <a:rPr lang="en-US" dirty="0" smtClean="0">
                <a:latin typeface="Arial" panose="020B0604020202020204" pitchFamily="34" charset="0"/>
                <a:cs typeface="Arial" panose="020B0604020202020204" pitchFamily="34" charset="0"/>
              </a:rPr>
              <a:t>Bottling </a:t>
            </a:r>
          </a:p>
          <a:p>
            <a:pPr marL="0" indent="0">
              <a:lnSpc>
                <a:spcPct val="100000"/>
              </a:lnSpc>
              <a:spcBef>
                <a:spcPts val="0"/>
              </a:spcBef>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Factory </a:t>
            </a:r>
            <a:r>
              <a:rPr lang="en-US" dirty="0">
                <a:latin typeface="Arial" panose="020B0604020202020204" pitchFamily="34" charset="0"/>
                <a:cs typeface="Arial" panose="020B0604020202020204" pitchFamily="34" charset="0"/>
              </a:rPr>
              <a:t>O</a:t>
            </a:r>
            <a:r>
              <a:rPr lang="en-US" dirty="0" smtClean="0">
                <a:latin typeface="Arial" panose="020B0604020202020204" pitchFamily="34" charset="0"/>
                <a:cs typeface="Arial" panose="020B0604020202020204" pitchFamily="34" charset="0"/>
              </a:rPr>
              <a:t>ver Excessive Water </a:t>
            </a:r>
            <a:r>
              <a:rPr lang="en-US" dirty="0">
                <a:latin typeface="Arial" panose="020B0604020202020204" pitchFamily="34" charset="0"/>
                <a:cs typeface="Arial" panose="020B0604020202020204" pitchFamily="34" charset="0"/>
              </a:rPr>
              <a:t>U</a:t>
            </a:r>
            <a:r>
              <a:rPr lang="en-US" dirty="0" smtClean="0">
                <a:latin typeface="Arial" panose="020B0604020202020204" pitchFamily="34" charset="0"/>
                <a:cs typeface="Arial" panose="020B0604020202020204" pitchFamily="34" charset="0"/>
              </a:rPr>
              <a:t>se</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Pollution.” June 21. 	Retrieved August 2, 2015</a:t>
            </a:r>
            <a:endParaRPr lang="en-US" dirty="0">
              <a:latin typeface="Arial" panose="020B0604020202020204" pitchFamily="34" charset="0"/>
              <a:cs typeface="Arial" panose="020B0604020202020204" pitchFamily="34" charset="0"/>
            </a:endParaRPr>
          </a:p>
          <a:p>
            <a:pPr marL="0" indent="0">
              <a:lnSpc>
                <a:spcPct val="100000"/>
              </a:lnSpc>
              <a:spcBef>
                <a:spcPts val="0"/>
              </a:spcBef>
              <a:buNone/>
            </a:pP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http://</a:t>
            </a:r>
            <a:r>
              <a:rPr lang="en-US" dirty="0" smtClean="0">
                <a:latin typeface="Arial" panose="020B0604020202020204" pitchFamily="34" charset="0"/>
                <a:cs typeface="Arial" panose="020B0604020202020204" pitchFamily="34" charset="0"/>
              </a:rPr>
              <a:t>www.rt.com/news/167012-coca-cola-factory-closed-	</a:t>
            </a:r>
            <a:r>
              <a:rPr lang="en-US" dirty="0" err="1" smtClean="0">
                <a:latin typeface="Arial" panose="020B0604020202020204" pitchFamily="34" charset="0"/>
                <a:cs typeface="Arial" panose="020B0604020202020204" pitchFamily="34" charset="0"/>
              </a:rPr>
              <a:t>india</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9302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Historical Analysis</a:t>
            </a:r>
            <a:endParaRPr lang="en-US" dirty="0">
              <a:latin typeface="Arial" panose="020B0604020202020204" pitchFamily="34" charset="0"/>
              <a:cs typeface="Arial" panose="020B0604020202020204" pitchFamily="34" charset="0"/>
            </a:endParaRPr>
          </a:p>
        </p:txBody>
      </p:sp>
      <p:sp>
        <p:nvSpPr>
          <p:cNvPr id="13" name="Content Placeholder 12"/>
          <p:cNvSpPr>
            <a:spLocks noGrp="1"/>
          </p:cNvSpPr>
          <p:nvPr>
            <p:ph idx="1"/>
          </p:nvPr>
        </p:nvSpPr>
        <p:spPr/>
        <p:txBody>
          <a:bodyPr>
            <a:normAutofit fontScale="70000" lnSpcReduction="20000"/>
          </a:bodyPr>
          <a:lstStyle/>
          <a:p>
            <a:pPr marL="0" indent="0">
              <a:lnSpc>
                <a:spcPct val="110000"/>
              </a:lnSpc>
              <a:spcBef>
                <a:spcPts val="0"/>
              </a:spcBef>
              <a:buNone/>
            </a:pPr>
            <a:r>
              <a:rPr lang="en-US" sz="3400" dirty="0" smtClean="0">
                <a:latin typeface="Arial" panose="020B0604020202020204" pitchFamily="34" charset="0"/>
                <a:cs typeface="Arial" panose="020B0604020202020204" pitchFamily="34" charset="0"/>
              </a:rPr>
              <a:t>I include two photos: (1) highlighting New Coke and (2) a much older advertisement for the product.</a:t>
            </a:r>
          </a:p>
          <a:p>
            <a:pPr marL="0" indent="0">
              <a:lnSpc>
                <a:spcPct val="110000"/>
              </a:lnSpc>
              <a:spcBef>
                <a:spcPts val="0"/>
              </a:spcBef>
              <a:buNone/>
            </a:pPr>
            <a:endParaRPr lang="en-US" sz="3400" dirty="0" smtClean="0">
              <a:latin typeface="Arial" panose="020B0604020202020204" pitchFamily="34" charset="0"/>
              <a:cs typeface="Arial" panose="020B0604020202020204" pitchFamily="34" charset="0"/>
            </a:endParaRPr>
          </a:p>
          <a:p>
            <a:pPr marL="0" indent="0">
              <a:lnSpc>
                <a:spcPct val="110000"/>
              </a:lnSpc>
              <a:spcBef>
                <a:spcPts val="0"/>
              </a:spcBef>
              <a:buNone/>
            </a:pPr>
            <a:r>
              <a:rPr lang="en-US" sz="3400" b="1" dirty="0" smtClean="0">
                <a:latin typeface="Arial" panose="020B0604020202020204" pitchFamily="34" charset="0"/>
                <a:cs typeface="Arial" panose="020B0604020202020204" pitchFamily="34" charset="0"/>
              </a:rPr>
              <a:t>Images </a:t>
            </a:r>
            <a:r>
              <a:rPr lang="en-US" sz="3400" b="1" dirty="0">
                <a:latin typeface="Arial" panose="020B0604020202020204" pitchFamily="34" charset="0"/>
                <a:cs typeface="Arial" panose="020B0604020202020204" pitchFamily="34" charset="0"/>
              </a:rPr>
              <a:t>can be found at: </a:t>
            </a:r>
            <a:endParaRPr lang="en-US" sz="3400" b="1" dirty="0" smtClean="0">
              <a:latin typeface="Arial" panose="020B0604020202020204" pitchFamily="34" charset="0"/>
              <a:cs typeface="Arial" panose="020B0604020202020204" pitchFamily="34" charset="0"/>
            </a:endParaRPr>
          </a:p>
          <a:p>
            <a:pPr marL="0" indent="0">
              <a:lnSpc>
                <a:spcPct val="110000"/>
              </a:lnSpc>
              <a:spcBef>
                <a:spcPts val="0"/>
              </a:spcBef>
              <a:buNone/>
            </a:pPr>
            <a:r>
              <a:rPr lang="en-US" sz="3400" dirty="0" smtClean="0">
                <a:latin typeface="Arial" panose="020B0604020202020204" pitchFamily="34" charset="0"/>
                <a:cs typeface="Arial" panose="020B0604020202020204" pitchFamily="34" charset="0"/>
              </a:rPr>
              <a:t>Wikimedia Commons. 2015. “An </a:t>
            </a:r>
            <a:r>
              <a:rPr lang="en-US" sz="3400" dirty="0">
                <a:latin typeface="Arial" panose="020B0604020202020204" pitchFamily="34" charset="0"/>
                <a:cs typeface="Arial" panose="020B0604020202020204" pitchFamily="34" charset="0"/>
              </a:rPr>
              <a:t>early Coca Cola advertisement.” </a:t>
            </a:r>
            <a:r>
              <a:rPr lang="en-US" sz="3400" dirty="0" smtClean="0">
                <a:latin typeface="Arial" panose="020B0604020202020204" pitchFamily="34" charset="0"/>
                <a:cs typeface="Arial" panose="020B0604020202020204" pitchFamily="34" charset="0"/>
              </a:rPr>
              <a:t>	Retrieved </a:t>
            </a:r>
            <a:r>
              <a:rPr lang="en-US" sz="3400" dirty="0">
                <a:latin typeface="Arial" panose="020B0604020202020204" pitchFamily="34" charset="0"/>
                <a:cs typeface="Arial" panose="020B0604020202020204" pitchFamily="34" charset="0"/>
              </a:rPr>
              <a:t>August 2, </a:t>
            </a:r>
            <a:r>
              <a:rPr lang="en-US" sz="3400" dirty="0" smtClean="0">
                <a:latin typeface="Arial" panose="020B0604020202020204" pitchFamily="34" charset="0"/>
                <a:cs typeface="Arial" panose="020B0604020202020204" pitchFamily="34" charset="0"/>
              </a:rPr>
              <a:t>2015 	(https</a:t>
            </a:r>
            <a:r>
              <a:rPr lang="en-US" sz="3400" dirty="0">
                <a:latin typeface="Arial" panose="020B0604020202020204" pitchFamily="34" charset="0"/>
                <a:cs typeface="Arial" panose="020B0604020202020204" pitchFamily="34" charset="0"/>
              </a:rPr>
              <a:t>://</a:t>
            </a:r>
            <a:r>
              <a:rPr lang="en-US" sz="3400" dirty="0" smtClean="0">
                <a:latin typeface="Arial" panose="020B0604020202020204" pitchFamily="34" charset="0"/>
                <a:cs typeface="Arial" panose="020B0604020202020204" pitchFamily="34" charset="0"/>
              </a:rPr>
              <a:t>commons.wikimedia.org/wiki/File:Pembertoncokeanzeig	e.jpg</a:t>
            </a:r>
            <a:r>
              <a:rPr lang="en-US" sz="3400" dirty="0">
                <a:latin typeface="Arial" panose="020B0604020202020204" pitchFamily="34" charset="0"/>
                <a:cs typeface="Arial" panose="020B0604020202020204" pitchFamily="34" charset="0"/>
              </a:rPr>
              <a:t>).</a:t>
            </a:r>
          </a:p>
          <a:p>
            <a:pPr marL="0" indent="0">
              <a:lnSpc>
                <a:spcPct val="110000"/>
              </a:lnSpc>
              <a:spcBef>
                <a:spcPts val="0"/>
              </a:spcBef>
              <a:buNone/>
            </a:pPr>
            <a:r>
              <a:rPr lang="en-US" sz="3400" dirty="0" smtClean="0">
                <a:latin typeface="Arial" panose="020B0604020202020204" pitchFamily="34" charset="0"/>
                <a:cs typeface="Arial" panose="020B0604020202020204" pitchFamily="34" charset="0"/>
              </a:rPr>
              <a:t>Wikipedia. 2015. “One </a:t>
            </a:r>
            <a:r>
              <a:rPr lang="en-US" sz="3400" dirty="0">
                <a:latin typeface="Arial" panose="020B0604020202020204" pitchFamily="34" charset="0"/>
                <a:cs typeface="Arial" panose="020B0604020202020204" pitchFamily="34" charset="0"/>
              </a:rPr>
              <a:t>of Coke's ads to promote the flavor change</a:t>
            </a:r>
            <a:r>
              <a:rPr lang="en-US" sz="3400" dirty="0" smtClean="0">
                <a:latin typeface="Arial" panose="020B0604020202020204" pitchFamily="34" charset="0"/>
                <a:cs typeface="Arial" panose="020B0604020202020204" pitchFamily="34" charset="0"/>
              </a:rPr>
              <a:t>.”	Retrieved </a:t>
            </a:r>
            <a:r>
              <a:rPr lang="en-US" sz="3400" dirty="0">
                <a:latin typeface="Arial" panose="020B0604020202020204" pitchFamily="34" charset="0"/>
                <a:cs typeface="Arial" panose="020B0604020202020204" pitchFamily="34" charset="0"/>
              </a:rPr>
              <a:t>August 2, 2015 </a:t>
            </a:r>
            <a:r>
              <a:rPr lang="en-US" sz="3400" dirty="0" smtClean="0">
                <a:latin typeface="Arial" panose="020B0604020202020204" pitchFamily="34" charset="0"/>
                <a:cs typeface="Arial" panose="020B0604020202020204" pitchFamily="34" charset="0"/>
              </a:rPr>
              <a:t>	(</a:t>
            </a:r>
            <a:r>
              <a:rPr lang="en-US" sz="3400" dirty="0">
                <a:latin typeface="Arial" panose="020B0604020202020204" pitchFamily="34" charset="0"/>
                <a:cs typeface="Arial" panose="020B0604020202020204" pitchFamily="34" charset="0"/>
              </a:rPr>
              <a:t>https://en.wikipedia.org/wiki/New_Coke#/</a:t>
            </a:r>
            <a:r>
              <a:rPr lang="en-US" sz="3400" dirty="0" smtClean="0">
                <a:latin typeface="Arial" panose="020B0604020202020204" pitchFamily="34" charset="0"/>
                <a:cs typeface="Arial" panose="020B0604020202020204" pitchFamily="34" charset="0"/>
              </a:rPr>
              <a:t>media/File:New_Cok	e</a:t>
            </a:r>
            <a:r>
              <a:rPr lang="en-US" sz="3400" dirty="0">
                <a:latin typeface="Arial" panose="020B0604020202020204" pitchFamily="34" charset="0"/>
                <a:cs typeface="Arial" panose="020B0604020202020204" pitchFamily="34" charset="0"/>
              </a:rPr>
              <a:t>_(advertisement).jpg).</a:t>
            </a:r>
          </a:p>
          <a:p>
            <a:endParaRPr lang="en-US" dirty="0"/>
          </a:p>
        </p:txBody>
      </p:sp>
      <p:sp>
        <p:nvSpPr>
          <p:cNvPr id="4" name="Date Placeholder 3"/>
          <p:cNvSpPr>
            <a:spLocks noGrp="1"/>
          </p:cNvSpPr>
          <p:nvPr>
            <p:ph type="dt" sz="half" idx="10"/>
          </p:nvPr>
        </p:nvSpPr>
        <p:spPr/>
        <p:txBody>
          <a:bodyPr/>
          <a:lstStyle/>
          <a:p>
            <a:r>
              <a:rPr lang="en-US" smtClean="0"/>
              <a:t>SOC-S 100</a:t>
            </a:r>
            <a:endParaRPr lang="en-US"/>
          </a:p>
        </p:txBody>
      </p:sp>
      <p:sp>
        <p:nvSpPr>
          <p:cNvPr id="5" name="Footer Placeholder 4"/>
          <p:cNvSpPr>
            <a:spLocks noGrp="1"/>
          </p:cNvSpPr>
          <p:nvPr>
            <p:ph type="ftr" sz="quarter" idx="11"/>
          </p:nvPr>
        </p:nvSpPr>
        <p:spPr/>
        <p:txBody>
          <a:bodyPr/>
          <a:lstStyle/>
          <a:p>
            <a:r>
              <a:rPr lang="en-US" smtClean="0"/>
              <a:t>© 2015 Stephanie Medley-Rath</a:t>
            </a:r>
            <a:endParaRPr lang="en-US"/>
          </a:p>
        </p:txBody>
      </p:sp>
      <p:sp>
        <p:nvSpPr>
          <p:cNvPr id="6" name="Slide Number Placeholder 5"/>
          <p:cNvSpPr>
            <a:spLocks noGrp="1"/>
          </p:cNvSpPr>
          <p:nvPr>
            <p:ph type="sldNum" sz="quarter" idx="12"/>
          </p:nvPr>
        </p:nvSpPr>
        <p:spPr/>
        <p:txBody>
          <a:bodyPr/>
          <a:lstStyle/>
          <a:p>
            <a:fld id="{C77BB68A-5F79-42FB-B997-17951AA12736}" type="slidenum">
              <a:rPr lang="en-US" smtClean="0"/>
              <a:pPr/>
              <a:t>5</a:t>
            </a:fld>
            <a:endParaRPr lang="en-US"/>
          </a:p>
        </p:txBody>
      </p:sp>
    </p:spTree>
    <p:extLst>
      <p:ext uri="{BB962C8B-B14F-4D97-AF65-F5344CB8AC3E}">
        <p14:creationId xmlns:p14="http://schemas.microsoft.com/office/powerpoint/2010/main" val="3161066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One-Minute Paper</a:t>
            </a:r>
            <a:endParaRPr lang="en-US"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a:bodyPr>
          <a:lstStyle/>
          <a:p>
            <a:pPr marL="0" indent="0">
              <a:buNone/>
            </a:pPr>
            <a:r>
              <a:rPr lang="en-US" sz="4000" dirty="0">
                <a:latin typeface="Arial" panose="020B0604020202020204" pitchFamily="34" charset="0"/>
                <a:cs typeface="Arial" panose="020B0604020202020204" pitchFamily="34" charset="0"/>
              </a:rPr>
              <a:t>How does a can of </a:t>
            </a:r>
            <a:r>
              <a:rPr lang="en-US" sz="4000" dirty="0" smtClean="0">
                <a:latin typeface="Arial" panose="020B0604020202020204" pitchFamily="34" charset="0"/>
                <a:cs typeface="Arial" panose="020B0604020202020204" pitchFamily="34" charset="0"/>
              </a:rPr>
              <a:t>Coca-Cola </a:t>
            </a:r>
            <a:r>
              <a:rPr lang="en-US" sz="4000" dirty="0">
                <a:latin typeface="Arial" panose="020B0604020202020204" pitchFamily="34" charset="0"/>
                <a:cs typeface="Arial" panose="020B0604020202020204" pitchFamily="34" charset="0"/>
              </a:rPr>
              <a:t>help us use the sociological imagination?</a:t>
            </a:r>
          </a:p>
        </p:txBody>
      </p:sp>
      <p:sp>
        <p:nvSpPr>
          <p:cNvPr id="4" name="Date Placeholder 3"/>
          <p:cNvSpPr>
            <a:spLocks noGrp="1"/>
          </p:cNvSpPr>
          <p:nvPr>
            <p:ph type="dt" sz="half" idx="10"/>
          </p:nvPr>
        </p:nvSpPr>
        <p:spPr/>
        <p:txBody>
          <a:bodyPr/>
          <a:lstStyle/>
          <a:p>
            <a:r>
              <a:rPr lang="en-US" smtClean="0"/>
              <a:t>SOC-S 100</a:t>
            </a:r>
            <a:endParaRPr lang="en-US"/>
          </a:p>
        </p:txBody>
      </p:sp>
      <p:sp>
        <p:nvSpPr>
          <p:cNvPr id="5" name="Footer Placeholder 4"/>
          <p:cNvSpPr>
            <a:spLocks noGrp="1"/>
          </p:cNvSpPr>
          <p:nvPr>
            <p:ph type="ftr" sz="quarter" idx="11"/>
          </p:nvPr>
        </p:nvSpPr>
        <p:spPr/>
        <p:txBody>
          <a:bodyPr/>
          <a:lstStyle/>
          <a:p>
            <a:r>
              <a:rPr lang="en-US" smtClean="0"/>
              <a:t>© 2015 Stephanie Medley-Rath</a:t>
            </a:r>
            <a:endParaRPr lang="en-US"/>
          </a:p>
        </p:txBody>
      </p:sp>
      <p:sp>
        <p:nvSpPr>
          <p:cNvPr id="6" name="Slide Number Placeholder 5"/>
          <p:cNvSpPr>
            <a:spLocks noGrp="1"/>
          </p:cNvSpPr>
          <p:nvPr>
            <p:ph type="sldNum" sz="quarter" idx="12"/>
          </p:nvPr>
        </p:nvSpPr>
        <p:spPr/>
        <p:txBody>
          <a:bodyPr/>
          <a:lstStyle/>
          <a:p>
            <a:fld id="{C77BB68A-5F79-42FB-B997-17951AA12736}" type="slidenum">
              <a:rPr lang="en-US" smtClean="0"/>
              <a:pPr/>
              <a:t>6</a:t>
            </a:fld>
            <a:endParaRPr lang="en-US"/>
          </a:p>
        </p:txBody>
      </p:sp>
    </p:spTree>
    <p:extLst>
      <p:ext uri="{BB962C8B-B14F-4D97-AF65-F5344CB8AC3E}">
        <p14:creationId xmlns:p14="http://schemas.microsoft.com/office/powerpoint/2010/main" val="2426178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The Takeaway</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pPr marL="0" indent="0">
              <a:buNone/>
            </a:pPr>
            <a:r>
              <a:rPr lang="en-US" sz="3200" dirty="0">
                <a:latin typeface="Arial" panose="020B0604020202020204" pitchFamily="34" charset="0"/>
                <a:cs typeface="Arial" panose="020B0604020202020204" pitchFamily="34" charset="0"/>
              </a:rPr>
              <a:t>A can of </a:t>
            </a:r>
            <a:r>
              <a:rPr lang="en-US" sz="3200" dirty="0" smtClean="0">
                <a:latin typeface="Arial" panose="020B0604020202020204" pitchFamily="34" charset="0"/>
                <a:cs typeface="Arial" panose="020B0604020202020204" pitchFamily="34" charset="0"/>
              </a:rPr>
              <a:t>Coca-Cola </a:t>
            </a:r>
            <a:r>
              <a:rPr lang="en-US" sz="3200" dirty="0">
                <a:latin typeface="Arial" panose="020B0604020202020204" pitchFamily="34" charset="0"/>
                <a:cs typeface="Arial" panose="020B0604020202020204" pitchFamily="34" charset="0"/>
              </a:rPr>
              <a:t>may appear obvious, but our culture influences our perspective on this cultural object. Using our sociological imagination, we can see how what we call the item, how we use the item, and how it impacts our lives varies depending on our cultural </a:t>
            </a:r>
            <a:r>
              <a:rPr lang="en-US" sz="3200" dirty="0" smtClean="0">
                <a:latin typeface="Arial" panose="020B0604020202020204" pitchFamily="34" charset="0"/>
                <a:cs typeface="Arial" panose="020B0604020202020204" pitchFamily="34" charset="0"/>
              </a:rPr>
              <a:t>location</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Moreover, examining the consequences of soda consumption </a:t>
            </a:r>
            <a:r>
              <a:rPr lang="en-US" sz="3200" dirty="0" smtClean="0">
                <a:latin typeface="Arial" panose="020B0604020202020204" pitchFamily="34" charset="0"/>
                <a:cs typeface="Arial" panose="020B0604020202020204" pitchFamily="34" charset="0"/>
              </a:rPr>
              <a:t>can </a:t>
            </a:r>
            <a:r>
              <a:rPr lang="en-US" sz="3200" dirty="0">
                <a:latin typeface="Arial" panose="020B0604020202020204" pitchFamily="34" charset="0"/>
                <a:cs typeface="Arial" panose="020B0604020202020204" pitchFamily="34" charset="0"/>
              </a:rPr>
              <a:t>help us differentiate between personal troubles and public issues further developing our sociological </a:t>
            </a:r>
            <a:r>
              <a:rPr lang="en-US" sz="3200" dirty="0" smtClean="0">
                <a:latin typeface="Arial" panose="020B0604020202020204" pitchFamily="34" charset="0"/>
                <a:cs typeface="Arial" panose="020B0604020202020204" pitchFamily="34" charset="0"/>
              </a:rPr>
              <a:t>imagination.</a:t>
            </a:r>
            <a:endParaRPr lang="en-US" sz="3200"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r>
              <a:rPr lang="en-US" smtClean="0"/>
              <a:t>SOC-S 100</a:t>
            </a:r>
            <a:endParaRPr lang="en-US"/>
          </a:p>
        </p:txBody>
      </p:sp>
      <p:sp>
        <p:nvSpPr>
          <p:cNvPr id="5" name="Footer Placeholder 4"/>
          <p:cNvSpPr>
            <a:spLocks noGrp="1"/>
          </p:cNvSpPr>
          <p:nvPr>
            <p:ph type="ftr" sz="quarter" idx="11"/>
          </p:nvPr>
        </p:nvSpPr>
        <p:spPr/>
        <p:txBody>
          <a:bodyPr/>
          <a:lstStyle/>
          <a:p>
            <a:r>
              <a:rPr lang="en-US" smtClean="0"/>
              <a:t>© 2015 Stephanie Medley-Rath</a:t>
            </a:r>
            <a:endParaRPr lang="en-US"/>
          </a:p>
        </p:txBody>
      </p:sp>
      <p:sp>
        <p:nvSpPr>
          <p:cNvPr id="6" name="Slide Number Placeholder 5"/>
          <p:cNvSpPr>
            <a:spLocks noGrp="1"/>
          </p:cNvSpPr>
          <p:nvPr>
            <p:ph type="sldNum" sz="quarter" idx="12"/>
          </p:nvPr>
        </p:nvSpPr>
        <p:spPr/>
        <p:txBody>
          <a:bodyPr/>
          <a:lstStyle/>
          <a:p>
            <a:fld id="{C047A716-49F3-4A98-B457-A57F433D42FF}" type="slidenum">
              <a:rPr lang="en-US" smtClean="0"/>
              <a:t>7</a:t>
            </a:fld>
            <a:endParaRPr lang="en-US"/>
          </a:p>
        </p:txBody>
      </p:sp>
    </p:spTree>
    <p:extLst>
      <p:ext uri="{BB962C8B-B14F-4D97-AF65-F5344CB8AC3E}">
        <p14:creationId xmlns:p14="http://schemas.microsoft.com/office/powerpoint/2010/main" val="4087346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L_Resource_File" ma:contentTypeID="0x0101040018ADCB83BA1CB1468CA74F1A4F994F8800D0B05707F183834F9C4244F2CB05CEAB" ma:contentTypeVersion="2" ma:contentTypeDescription="" ma:contentTypeScope="" ma:versionID="865873517d6780a14a095aae3dabe542">
  <xsd:schema xmlns:xsd="http://www.w3.org/2001/XMLSchema" xmlns:p="http://schemas.microsoft.com/office/2006/metadata/properties" xmlns:ns2="6cc342f0-9f2f-4d07-994a-ac9e4d6334b9" targetNamespace="http://schemas.microsoft.com/office/2006/metadata/properties" ma:root="true" ma:fieldsID="457e7fadfcbdfa39abb16970f7846457" ns2:_="">
    <xsd:import namespace="6cc342f0-9f2f-4d07-994a-ac9e4d6334b9"/>
    <xsd:element name="properties">
      <xsd:complexType>
        <xsd:sequence>
          <xsd:element name="documentManagement">
            <xsd:complexType>
              <xsd:all>
                <xsd:element ref="ns2:ResourceID" minOccurs="0"/>
              </xsd:all>
            </xsd:complexType>
          </xsd:element>
        </xsd:sequence>
      </xsd:complexType>
    </xsd:element>
  </xsd:schema>
  <xsd:schema xmlns:xsd="http://www.w3.org/2001/XMLSchema" xmlns:dms="http://schemas.microsoft.com/office/2006/documentManagement/types" targetNamespace="6cc342f0-9f2f-4d07-994a-ac9e4d6334b9" elementFormDefault="qualified">
    <xsd:import namespace="http://schemas.microsoft.com/office/2006/documentManagement/types"/>
    <xsd:element name="ResourceID" ma:index="8" nillable="true" ma:displayName="ResourceID0" ma:description="Field1" ma:list="3a77697e-a97d-4d6e-b1ce-e598bf63a369" ma:internalName="ResourceID0" ma:showField="ID" ma:web="6cc342f0-9f2f-4d07-994a-ac9e4d6334b9">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ResourceID xmlns="6cc342f0-9f2f-4d07-994a-ac9e4d6334b9" xsi:nil="true"/>
  </documentManagement>
</p:properties>
</file>

<file path=customXml/itemProps1.xml><?xml version="1.0" encoding="utf-8"?>
<ds:datastoreItem xmlns:ds="http://schemas.openxmlformats.org/officeDocument/2006/customXml" ds:itemID="{A2F07013-56A2-45AE-808C-3CA1FE26FB63}"/>
</file>

<file path=customXml/itemProps2.xml><?xml version="1.0" encoding="utf-8"?>
<ds:datastoreItem xmlns:ds="http://schemas.openxmlformats.org/officeDocument/2006/customXml" ds:itemID="{6042EE91-32AE-415F-8FB2-BEF24FC92DC4}"/>
</file>

<file path=customXml/itemProps3.xml><?xml version="1.0" encoding="utf-8"?>
<ds:datastoreItem xmlns:ds="http://schemas.openxmlformats.org/officeDocument/2006/customXml" ds:itemID="{B44AB706-6C2F-405F-9EBF-605CA7CE83B8}"/>
</file>

<file path=docProps/app.xml><?xml version="1.0" encoding="utf-8"?>
<Properties xmlns="http://schemas.openxmlformats.org/officeDocument/2006/extended-properties" xmlns:vt="http://schemas.openxmlformats.org/officeDocument/2006/docPropsVTypes">
  <TotalTime>100</TotalTime>
  <Words>2600</Words>
  <Application>Microsoft Office PowerPoint</Application>
  <PresentationFormat>Widescreen</PresentationFormat>
  <Paragraphs>122</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Objects from Everyday Life: A Can of Coca-Cola</vt:lpstr>
      <vt:lpstr>Objects from Everyday Life</vt:lpstr>
      <vt:lpstr>Local Analysis</vt:lpstr>
      <vt:lpstr>Global Analysis</vt:lpstr>
      <vt:lpstr>Historical Analysis</vt:lpstr>
      <vt:lpstr>One-Minute Paper</vt:lpstr>
      <vt:lpstr>The Takeaway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Objects from Everyday Life: A Can of Coca-Cola</dc:title>
  <dc:creator>StephanieMR</dc:creator>
  <cp:lastModifiedBy>Stephanie Medley-Rath</cp:lastModifiedBy>
  <cp:revision>11</cp:revision>
  <dcterms:created xsi:type="dcterms:W3CDTF">2015-08-01T19:44:51Z</dcterms:created>
  <dcterms:modified xsi:type="dcterms:W3CDTF">2015-08-19T16:53:56Z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0x0101040018ADCB83BA1CB1468CA74F1A4F994F8800D0B05707F183834F9C4244F2CB05CEAB</vt:lpwstr>
  </property>
  <property fmtid="{D5CDD505-2E9C-101B-9397-08002B2CF9AE}" pid="3" name="ResourceID">
    <vt:lpwstr>12936</vt:lpwstr>
  </property>
</Properties>
</file>